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71" r:id="rId2"/>
    <p:sldId id="1062" r:id="rId3"/>
    <p:sldId id="1151" r:id="rId4"/>
    <p:sldId id="992" r:id="rId5"/>
    <p:sldId id="1010" r:id="rId6"/>
    <p:sldId id="1164" r:id="rId7"/>
    <p:sldId id="1162" r:id="rId8"/>
    <p:sldId id="1163" r:id="rId9"/>
    <p:sldId id="1160" r:id="rId10"/>
    <p:sldId id="1087" r:id="rId11"/>
    <p:sldId id="1072" r:id="rId12"/>
    <p:sldId id="1073" r:id="rId13"/>
    <p:sldId id="1079" r:id="rId14"/>
    <p:sldId id="1074" r:id="rId15"/>
    <p:sldId id="1088" r:id="rId16"/>
    <p:sldId id="1048" r:id="rId17"/>
    <p:sldId id="1075" r:id="rId18"/>
    <p:sldId id="1133" r:id="rId19"/>
    <p:sldId id="1077" r:id="rId20"/>
    <p:sldId id="1078" r:id="rId21"/>
    <p:sldId id="1076" r:id="rId22"/>
    <p:sldId id="1089" r:id="rId23"/>
    <p:sldId id="1080" r:id="rId24"/>
    <p:sldId id="1084" r:id="rId25"/>
    <p:sldId id="1082" r:id="rId26"/>
    <p:sldId id="1085" r:id="rId27"/>
    <p:sldId id="1086" r:id="rId28"/>
    <p:sldId id="1161" r:id="rId29"/>
    <p:sldId id="799" r:id="rId30"/>
    <p:sldId id="1090" r:id="rId31"/>
    <p:sldId id="1146" r:id="rId32"/>
    <p:sldId id="1091" r:id="rId33"/>
    <p:sldId id="1095" r:id="rId34"/>
    <p:sldId id="1096" r:id="rId35"/>
    <p:sldId id="1098" r:id="rId36"/>
    <p:sldId id="1097" r:id="rId37"/>
    <p:sldId id="1099" r:id="rId38"/>
    <p:sldId id="1100" r:id="rId39"/>
    <p:sldId id="825" r:id="rId40"/>
    <p:sldId id="1029" r:id="rId41"/>
    <p:sldId id="1001" r:id="rId42"/>
    <p:sldId id="1032" r:id="rId43"/>
    <p:sldId id="1094" r:id="rId44"/>
    <p:sldId id="1145" r:id="rId45"/>
    <p:sldId id="1101" r:id="rId46"/>
    <p:sldId id="768" r:id="rId47"/>
    <p:sldId id="1103" r:id="rId48"/>
    <p:sldId id="1130" r:id="rId49"/>
    <p:sldId id="1122" r:id="rId50"/>
    <p:sldId id="1147" r:id="rId51"/>
    <p:sldId id="378" r:id="rId52"/>
    <p:sldId id="1134" r:id="rId53"/>
    <p:sldId id="1131" r:id="rId54"/>
    <p:sldId id="1132" r:id="rId55"/>
    <p:sldId id="1121" r:id="rId56"/>
    <p:sldId id="1118" r:id="rId57"/>
    <p:sldId id="1119" r:id="rId58"/>
    <p:sldId id="1113" r:id="rId59"/>
    <p:sldId id="1110" r:id="rId60"/>
    <p:sldId id="1115" r:id="rId61"/>
    <p:sldId id="1117" r:id="rId62"/>
    <p:sldId id="1120" r:id="rId63"/>
    <p:sldId id="1104" r:id="rId64"/>
    <p:sldId id="1149" r:id="rId65"/>
    <p:sldId id="1136" r:id="rId66"/>
    <p:sldId id="1137" r:id="rId67"/>
    <p:sldId id="1138" r:id="rId68"/>
    <p:sldId id="1139" r:id="rId69"/>
    <p:sldId id="1140" r:id="rId70"/>
    <p:sldId id="1141" r:id="rId71"/>
    <p:sldId id="1142" r:id="rId72"/>
    <p:sldId id="1143" r:id="rId73"/>
    <p:sldId id="1144" r:id="rId74"/>
    <p:sldId id="1159" r:id="rId75"/>
    <p:sldId id="1111" r:id="rId76"/>
    <p:sldId id="1107" r:id="rId77"/>
    <p:sldId id="1152" r:id="rId78"/>
    <p:sldId id="1153" r:id="rId79"/>
    <p:sldId id="1154" r:id="rId80"/>
    <p:sldId id="1109" r:id="rId81"/>
    <p:sldId id="1155" r:id="rId82"/>
    <p:sldId id="1071" r:id="rId83"/>
    <p:sldId id="1156" r:id="rId84"/>
    <p:sldId id="1108" r:id="rId85"/>
    <p:sldId id="1157" r:id="rId86"/>
    <p:sldId id="1158"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1062"/>
            <p14:sldId id="1151"/>
            <p14:sldId id="992"/>
            <p14:sldId id="1010"/>
            <p14:sldId id="1164"/>
            <p14:sldId id="1162"/>
            <p14:sldId id="1163"/>
            <p14:sldId id="1160"/>
            <p14:sldId id="1087"/>
            <p14:sldId id="1072"/>
            <p14:sldId id="1073"/>
            <p14:sldId id="1079"/>
            <p14:sldId id="1074"/>
            <p14:sldId id="1088"/>
            <p14:sldId id="1048"/>
            <p14:sldId id="1075"/>
            <p14:sldId id="1133"/>
            <p14:sldId id="1077"/>
            <p14:sldId id="1078"/>
            <p14:sldId id="1076"/>
            <p14:sldId id="1089"/>
            <p14:sldId id="1080"/>
            <p14:sldId id="1084"/>
            <p14:sldId id="1082"/>
            <p14:sldId id="1085"/>
            <p14:sldId id="1086"/>
            <p14:sldId id="1161"/>
            <p14:sldId id="799"/>
            <p14:sldId id="1090"/>
            <p14:sldId id="1146"/>
            <p14:sldId id="1091"/>
            <p14:sldId id="1095"/>
            <p14:sldId id="1096"/>
            <p14:sldId id="1098"/>
            <p14:sldId id="1097"/>
            <p14:sldId id="1099"/>
            <p14:sldId id="1100"/>
            <p14:sldId id="825"/>
            <p14:sldId id="1029"/>
            <p14:sldId id="1001"/>
            <p14:sldId id="1032"/>
            <p14:sldId id="1094"/>
            <p14:sldId id="1145"/>
            <p14:sldId id="1101"/>
            <p14:sldId id="768"/>
            <p14:sldId id="1103"/>
            <p14:sldId id="1130"/>
            <p14:sldId id="1122"/>
            <p14:sldId id="1147"/>
            <p14:sldId id="378"/>
            <p14:sldId id="1134"/>
            <p14:sldId id="1131"/>
            <p14:sldId id="1132"/>
            <p14:sldId id="1121"/>
            <p14:sldId id="1118"/>
            <p14:sldId id="1119"/>
            <p14:sldId id="1113"/>
            <p14:sldId id="1110"/>
            <p14:sldId id="1115"/>
            <p14:sldId id="1117"/>
            <p14:sldId id="1120"/>
            <p14:sldId id="1104"/>
            <p14:sldId id="1149"/>
            <p14:sldId id="1136"/>
            <p14:sldId id="1137"/>
            <p14:sldId id="1138"/>
            <p14:sldId id="1139"/>
            <p14:sldId id="1140"/>
            <p14:sldId id="1141"/>
            <p14:sldId id="1142"/>
            <p14:sldId id="1143"/>
            <p14:sldId id="1144"/>
            <p14:sldId id="1159"/>
            <p14:sldId id="1111"/>
            <p14:sldId id="1107"/>
            <p14:sldId id="1152"/>
            <p14:sldId id="1153"/>
            <p14:sldId id="1154"/>
            <p14:sldId id="1109"/>
            <p14:sldId id="1155"/>
            <p14:sldId id="1071"/>
            <p14:sldId id="1156"/>
            <p14:sldId id="1108"/>
            <p14:sldId id="1157"/>
            <p14:sldId id="11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2" autoAdjust="0"/>
    <p:restoredTop sz="81771" autoAdjust="0"/>
  </p:normalViewPr>
  <p:slideViewPr>
    <p:cSldViewPr snapToGrid="0">
      <p:cViewPr varScale="1">
        <p:scale>
          <a:sx n="106" d="100"/>
          <a:sy n="106" d="100"/>
        </p:scale>
        <p:origin x="1350" y="102"/>
      </p:cViewPr>
      <p:guideLst>
        <p:guide orient="horz" pos="2160"/>
        <p:guide pos="2880"/>
      </p:guideLst>
    </p:cSldViewPr>
  </p:slideViewPr>
  <p:outlineViewPr>
    <p:cViewPr>
      <p:scale>
        <a:sx n="33" d="100"/>
        <a:sy n="33" d="100"/>
      </p:scale>
      <p:origin x="0" y="-4152"/>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oursera.org/learn/sample-based-learning-methods/lecture/CEzFc/comparing-td-and-monte-carl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https://blog.floydhub.com/an-introduction-to-q-learning-reinforcement-learning/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policy always gives at least Epsilon probability to each action, it's impossible to converge to a deterministic optimal policy exploring starts can be used to find the optimal policy. But that's on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93950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off-policy learner (e.g., Q-learning) learns the value of the optimal policy independently of the agent's actions. </a:t>
            </a:r>
          </a:p>
          <a:p>
            <a:r>
              <a:rPr lang="en-US"/>
              <a:t>An </a:t>
            </a:r>
            <a:r>
              <a:rPr lang="en-US" dirty="0"/>
              <a:t>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121387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sampled from distribution </a:t>
                </a:r>
                <a14:m>
                  <m:oMath xmlns:m="http://schemas.openxmlformats.org/officeDocument/2006/math">
                    <m:r>
                      <a:rPr lang="en-US" i="1">
                        <a:latin typeface="Cambria Math" panose="02040503050406030204" pitchFamily="18" charset="0"/>
                      </a:rPr>
                      <m:t>𝑏</m:t>
                    </m:r>
                  </m:oMath>
                </a14:m>
                <a:r>
                  <a:rPr lang="en-US" dirty="0"/>
                  <a:t>, not the original </a:t>
                </a:r>
                <a14:m>
                  <m:oMath xmlns:m="http://schemas.openxmlformats.org/officeDocument/2006/math">
                    <m:r>
                      <a:rPr lang="en-US" i="1">
                        <a:latin typeface="Cambria Math" panose="02040503050406030204" pitchFamily="18" charset="0"/>
                      </a:rPr>
                      <m:t>𝜋</m:t>
                    </m:r>
                  </m:oMath>
                </a14:m>
                <a:r>
                  <a:rPr lang="en-US" dirty="0"/>
                  <a:t>. </a:t>
                </a:r>
              </a:p>
              <a:p>
                <a14:m>
                  <m:oMath xmlns:m="http://schemas.openxmlformats.org/officeDocument/2006/math">
                    <m:r>
                      <a:rPr lang="en-US" i="1" smtClean="0">
                        <a:latin typeface="Cambria Math" panose="02040503050406030204" pitchFamily="18" charset="0"/>
                      </a:rPr>
                      <m:t>𝑋</m:t>
                    </m:r>
                  </m:oMath>
                </a14:m>
                <a:r>
                  <a:rPr lang="en-US" dirty="0"/>
                  <a:t> denotes a random variable; </a:t>
                </a:r>
                <a14:m>
                  <m:oMath xmlns:m="http://schemas.openxmlformats.org/officeDocument/2006/math">
                    <m:r>
                      <a:rPr lang="en-US" i="1">
                        <a:latin typeface="Cambria Math" panose="02040503050406030204" pitchFamily="18" charset="0"/>
                      </a:rPr>
                      <m:t>𝑥</m:t>
                    </m:r>
                  </m:oMath>
                </a14:m>
                <a:r>
                  <a:rPr lang="en-US" dirty="0"/>
                  <a:t> denotes a sampled value for </a:t>
                </a:r>
                <a14:m>
                  <m:oMath xmlns:m="http://schemas.openxmlformats.org/officeDocument/2006/math">
                    <m:r>
                      <a:rPr lang="en-US" i="1">
                        <a:latin typeface="Cambria Math" panose="02040503050406030204" pitchFamily="18" charset="0"/>
                      </a:rPr>
                      <m:t>𝑋</m:t>
                    </m:r>
                  </m:oMath>
                </a14:m>
                <a:r>
                  <a:rPr lang="en-US" dirty="0"/>
                  <a:t>.</a:t>
                </a:r>
              </a:p>
              <a:p>
                <a:endParaRPr lang="en-SE" dirty="0"/>
              </a:p>
            </p:txBody>
          </p:sp>
        </mc:Choice>
        <mc:Fallback xmlns="">
          <p:sp>
            <p:nvSpPr>
              <p:cNvPr id="3" name="Notes Placeholder 2"/>
              <p:cNvSpPr>
                <a:spLocks noGrp="1"/>
              </p:cNvSpPr>
              <p:nvPr>
                <p:ph type="body" idx="1"/>
              </p:nvPr>
            </p:nvSpPr>
            <p:spPr/>
            <p:txBody>
              <a:bodyPr/>
              <a:lstStyle/>
              <a:p>
                <a:r>
                  <a:rPr lang="en-US" dirty="0"/>
                  <a:t>: </a:t>
                </a:r>
                <a:r>
                  <a:rPr lang="en-US" i="0">
                    <a:latin typeface="Cambria Math" panose="02040503050406030204" pitchFamily="18" charset="0"/>
                  </a:rPr>
                  <a:t>𝑥_𝑖  </a:t>
                </a:r>
                <a:r>
                  <a:rPr lang="en-US" dirty="0"/>
                  <a:t>is sampled from distribution </a:t>
                </a:r>
                <a:r>
                  <a:rPr lang="en-US" i="0">
                    <a:latin typeface="Cambria Math" panose="02040503050406030204" pitchFamily="18" charset="0"/>
                  </a:rPr>
                  <a:t>𝑏</a:t>
                </a:r>
                <a:r>
                  <a:rPr lang="en-US" dirty="0"/>
                  <a:t>, not the original </a:t>
                </a:r>
                <a:r>
                  <a:rPr lang="en-US" i="0">
                    <a:latin typeface="Cambria Math" panose="02040503050406030204" pitchFamily="18" charset="0"/>
                  </a:rPr>
                  <a:t>𝜋</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342157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𝑡</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r>
                        <a:rPr lang="en-US" i="1">
                          <a:latin typeface="Cambria Math" panose="02040503050406030204" pitchFamily="18" charset="0"/>
                        </a:rPr>
                        <m:t> </m:t>
                      </m:r>
                    </m:oMath>
                  </m:oMathPara>
                </a14:m>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𝑊_(</a:t>
                </a:r>
                <a:r>
                  <a:rPr lang="en-US" b="0" i="0">
                    <a:latin typeface="Cambria Math" panose="02040503050406030204" pitchFamily="18" charset="0"/>
                  </a:rPr>
                  <a:t>𝑡+1)</a:t>
                </a:r>
                <a:r>
                  <a:rPr lang="en-US" i="0">
                    <a:latin typeface="Cambria Math" panose="02040503050406030204" pitchFamily="18" charset="0"/>
                  </a:rPr>
                  <a:t>←𝑊_</a:t>
                </a:r>
                <a:r>
                  <a:rPr lang="en-US" b="0" i="0">
                    <a:latin typeface="Cambria Math" panose="02040503050406030204" pitchFamily="18" charset="0"/>
                  </a:rPr>
                  <a:t>𝑡 </a:t>
                </a:r>
                <a:r>
                  <a:rPr lang="en-US" i="0">
                    <a:latin typeface="Cambria Math" panose="02040503050406030204" pitchFamily="18" charset="0"/>
                  </a:rPr>
                  <a:t>𝜌_(𝑇−3)  </a:t>
                </a: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063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endParaRPr lang="en-US" dirty="0"/>
          </a:p>
          <a:p>
            <a:r>
              <a:rPr lang="en-US" dirty="0"/>
              <a:t>More recent samples are better because the estimates for </a:t>
            </a:r>
            <a:r>
              <a:rPr lang="en-US" dirty="0" err="1"/>
              <a:t>vk</a:t>
            </a:r>
            <a:r>
              <a:rPr lang="en-US" dirty="0"/>
              <a:t> are better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150267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oMath>
                </a14:m>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Shorthand: </a:t>
                </a:r>
                <a:r>
                  <a:rPr lang="en-US" i="0">
                    <a:latin typeface="Cambria Math" panose="02040503050406030204" pitchFamily="18" charset="0"/>
                  </a:rPr>
                  <a:t>𝑉(𝑆_𝑡 ) ←_𝛼 (𝑅_(𝑡+1)+𝛾𝑉(𝑆_(𝑡+1)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3120949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Agent takes a random action of left or right</a:t>
            </a:r>
          </a:p>
          <a:p>
            <a:r>
              <a:rPr lang="en-US" dirty="0">
                <a:hlinkClick r:id="rId3"/>
              </a:rPr>
              <a:t>https://www.coursera.org/learn/sample-based-learning-methods/lecture/CEzFc/comparing-td-and-monte-carlo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4245912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𝐷</m:t>
                          </m:r>
                          <m:r>
                            <a:rPr lang="en-US" sz="1200" b="0" i="1" smtClean="0">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𝐷</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b="0" i="1" smtClean="0">
                              <a:latin typeface="Cambria Math" panose="02040503050406030204" pitchFamily="18" charset="0"/>
                            </a:rPr>
                            <m:t>7</m:t>
                          </m:r>
                          <m:r>
                            <a:rPr lang="en-US" sz="1200" i="1">
                              <a:latin typeface="Cambria Math" panose="02040503050406030204" pitchFamily="18" charset="0"/>
                            </a:rPr>
                            <m:t>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r>
                        <a:rPr lang="en-US" sz="1200" i="1">
                          <a:latin typeface="Cambria Math" panose="02040503050406030204" pitchFamily="18" charset="0"/>
                        </a:rPr>
                        <m:t>+</m:t>
                      </m:r>
                      <m:r>
                        <a:rPr lang="en-US" sz="1200" i="1">
                          <a:latin typeface="Cambria Math" panose="02040503050406030204" pitchFamily="18" charset="0"/>
                        </a:rPr>
                        <m:t>𝛼</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𝐺</m:t>
                          </m:r>
                          <m:r>
                            <a:rPr lang="en-US" sz="1200" i="1">
                              <a:latin typeface="Cambria Math" panose="02040503050406030204" pitchFamily="18" charset="0"/>
                            </a:rPr>
                            <m:t>−</m:t>
                          </m:r>
                          <m:r>
                            <a:rPr lang="en-US" sz="1200" i="1">
                              <a:latin typeface="Cambria Math" panose="02040503050406030204" pitchFamily="18" charset="0"/>
                            </a:rPr>
                            <m:t>𝑉</m:t>
                          </m:r>
                          <m:d>
                            <m:dPr>
                              <m:ctrlPr>
                                <a:rPr lang="en-US" sz="1200" i="1">
                                  <a:latin typeface="Cambria Math" panose="02040503050406030204" pitchFamily="18" charset="0"/>
                                </a:rPr>
                              </m:ctrlPr>
                            </m:dPr>
                            <m:e>
                              <m:r>
                                <a:rPr lang="en-US" sz="1200" i="1">
                                  <a:latin typeface="Cambria Math" panose="02040503050406030204" pitchFamily="18" charset="0"/>
                                </a:rPr>
                                <m:t>𝐶</m:t>
                              </m:r>
                            </m:e>
                          </m:d>
                        </m:e>
                      </m:d>
                      <m:r>
                        <a:rPr lang="en-US" sz="1200" i="1">
                          <a:latin typeface="Cambria Math" panose="02040503050406030204" pitchFamily="18" charset="0"/>
                        </a:rPr>
                        <m:t>=.5+.5</m:t>
                      </m:r>
                      <m:d>
                        <m:dPr>
                          <m:ctrlPr>
                            <a:rPr lang="en-US" sz="1200" i="1">
                              <a:latin typeface="Cambria Math" panose="02040503050406030204" pitchFamily="18" charset="0"/>
                            </a:rPr>
                          </m:ctrlPr>
                        </m:dPr>
                        <m:e>
                          <m:r>
                            <a:rPr lang="en-US" sz="1200" i="1">
                              <a:latin typeface="Cambria Math" panose="02040503050406030204" pitchFamily="18" charset="0"/>
                            </a:rPr>
                            <m:t>1−.5</m:t>
                          </m:r>
                        </m:e>
                      </m:d>
                      <m:r>
                        <a:rPr lang="en-US" sz="1200" i="1">
                          <a:latin typeface="Cambria Math" panose="02040503050406030204" pitchFamily="18" charset="0"/>
                        </a:rPr>
                        <m:t>=0.75</m:t>
                      </m:r>
                    </m:oMath>
                  </m:oMathPara>
                </a14:m>
                <a:endParaRPr lang="en-US" sz="1200"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r>
                  <a:rPr lang="en-US" sz="1200" dirty="0"/>
                  <a:t>Agent Terminating On The Right for 1</a:t>
                </a:r>
                <a:r>
                  <a:rPr lang="en-US" sz="1200" baseline="30000" dirty="0"/>
                  <a:t>st</a:t>
                </a:r>
                <a:r>
                  <a:rPr lang="en-US" sz="1200" dirty="0"/>
                  <a:t> Time</a:t>
                </a:r>
              </a:p>
              <a:p>
                <a:pPr lvl="1"/>
                <a:r>
                  <a:rPr lang="en-US" sz="1200" i="0">
                    <a:latin typeface="Cambria Math" panose="02040503050406030204" pitchFamily="18" charset="0"/>
                  </a:rPr>
                  <a:t>𝑉(𝐷)←𝑉(𝐷)+𝛼[𝐺</a:t>
                </a:r>
                <a:r>
                  <a:rPr lang="en-US" sz="1200" b="0" i="0">
                    <a:latin typeface="Cambria Math" panose="02040503050406030204" pitchFamily="18" charset="0"/>
                  </a:rPr>
                  <a:t>(𝐷)−</a:t>
                </a:r>
                <a:r>
                  <a:rPr lang="en-US" sz="1200" i="0">
                    <a:latin typeface="Cambria Math" panose="02040503050406030204" pitchFamily="18" charset="0"/>
                  </a:rPr>
                  <a:t>𝑉(𝐷)]=.5+.5(1−.</a:t>
                </a:r>
                <a:r>
                  <a:rPr lang="en-US" sz="1200" b="0" i="0">
                    <a:latin typeface="Cambria Math" panose="02040503050406030204" pitchFamily="18" charset="0"/>
                  </a:rPr>
                  <a:t>7</a:t>
                </a:r>
                <a:r>
                  <a:rPr lang="en-US" sz="1200" i="0">
                    <a:latin typeface="Cambria Math" panose="02040503050406030204" pitchFamily="18" charset="0"/>
                  </a:rPr>
                  <a:t>5)=0.75</a:t>
                </a:r>
                <a:endParaRPr lang="en-US" sz="1200" i="1" dirty="0">
                  <a:latin typeface="Cambria Math" panose="02040503050406030204" pitchFamily="18" charset="0"/>
                </a:endParaRPr>
              </a:p>
              <a:p>
                <a:pPr lvl="1"/>
                <a:r>
                  <a:rPr lang="en-US" sz="1200" i="0">
                    <a:latin typeface="Cambria Math" panose="02040503050406030204" pitchFamily="18" charset="0"/>
                  </a:rPr>
                  <a:t>𝑉(𝐶)←𝑉(𝐶)+𝛼[𝐺−𝑉(𝐶)]=.5+.5(1−.5)=0.75</a:t>
                </a:r>
                <a:endParaRPr lang="en-US" sz="1200"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453046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This is called MCTS</a:t>
            </a:r>
          </a:p>
        </p:txBody>
      </p:sp>
      <p:sp>
        <p:nvSpPr>
          <p:cNvPr id="4" name="Slide Number Placeholder 3"/>
          <p:cNvSpPr>
            <a:spLocks noGrp="1"/>
          </p:cNvSpPr>
          <p:nvPr>
            <p:ph type="sldNum" sz="quarter" idx="5"/>
          </p:nvPr>
        </p:nvSpPr>
        <p:spPr/>
        <p:txBody>
          <a:bodyPr/>
          <a:lstStyle/>
          <a:p>
            <a:pPr>
              <a:defRPr/>
            </a:pPr>
            <a:fld id="{E134953A-E847-4B81-A1EE-12E7BBF0FEFD}" type="slidenum">
              <a:rPr lang="en-US" smtClean="0"/>
              <a:pPr>
                <a:defRPr/>
              </a:pPr>
              <a:t>39</a:t>
            </a:fld>
            <a:endParaRPr lang="en-US"/>
          </a:p>
        </p:txBody>
      </p:sp>
    </p:spTree>
    <p:extLst>
      <p:ext uri="{BB962C8B-B14F-4D97-AF65-F5344CB8AC3E}">
        <p14:creationId xmlns:p14="http://schemas.microsoft.com/office/powerpoint/2010/main" val="27972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Pros:</a:t>
            </a:r>
          </a:p>
          <a:p>
            <a:pPr lvl="1"/>
            <a:r>
              <a:rPr lang="en-US" sz="2000" dirty="0"/>
              <a:t>It is model-free</a:t>
            </a:r>
          </a:p>
          <a:p>
            <a:pPr lvl="1"/>
            <a:r>
              <a:rPr lang="en-US" sz="2000" dirty="0"/>
              <a:t>It eventually computes the correct average values, using just sample transitions</a:t>
            </a:r>
          </a:p>
          <a:p>
            <a:pPr lvl="1"/>
            <a:endParaRPr lang="en-US" sz="2000" dirty="0"/>
          </a:p>
          <a:p>
            <a:r>
              <a:rPr lang="en-US" sz="2400" dirty="0"/>
              <a:t>Cons:</a:t>
            </a:r>
          </a:p>
          <a:p>
            <a:pPr lvl="1"/>
            <a:r>
              <a:rPr lang="en-US" sz="2000" dirty="0"/>
              <a:t>It wastes information about state connections</a:t>
            </a:r>
          </a:p>
          <a:p>
            <a:pPr lvl="1"/>
            <a:r>
              <a:rPr lang="en-US" sz="2000" dirty="0"/>
              <a:t>Each state must be learned separately</a:t>
            </a:r>
          </a:p>
          <a:p>
            <a:pPr lvl="1"/>
            <a:r>
              <a:rPr lang="en-US" sz="2000" dirty="0"/>
              <a:t>It is not sample efficient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47592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may lead to different reward </a:t>
                </a:r>
                <a14:m>
                  <m:oMath xmlns:m="http://schemas.openxmlformats.org/officeDocument/2006/math">
                    <m:r>
                      <a:rPr lang="en-US" sz="2000" i="1">
                        <a:latin typeface="Cambria Math" panose="02040503050406030204" pitchFamily="18" charset="0"/>
                      </a:rPr>
                      <m:t>𝑟</m:t>
                    </m:r>
                  </m:oMath>
                </a14:m>
                <a:r>
                  <a:rPr lang="en-US" sz="2000" dirty="0"/>
                  <a:t> and next state </a:t>
                </a:r>
                <a14:m>
                  <m:oMath xmlns:m="http://schemas.openxmlformats.org/officeDocument/2006/math">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denoted as state transition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Choice>
        <mc:Fallback xmlns="">
          <p:sp>
            <p:nvSpPr>
              <p:cNvPr id="3" name="Notes Placeholder 2"/>
              <p:cNvSpPr>
                <a:spLocks noGrp="1"/>
              </p:cNvSpPr>
              <p:nvPr>
                <p:ph type="body" idx="1"/>
              </p:nvPr>
            </p:nvSpPr>
            <p:spPr/>
            <p:txBody>
              <a:bodyPr/>
              <a:lstStyle/>
              <a:p>
                <a:r>
                  <a:rPr lang="en-US" sz="2400" dirty="0">
                    <a:ea typeface="ＭＳ Ｐゴシック" pitchFamily="34" charset="-128"/>
                  </a:rPr>
                  <a:t>Still assume an MDP:</a:t>
                </a:r>
              </a:p>
              <a:p>
                <a:pPr lvl="1"/>
                <a:r>
                  <a:rPr lang="en-US" sz="2000" dirty="0">
                    <a:ea typeface="ＭＳ Ｐゴシック" pitchFamily="34" charset="-128"/>
                  </a:rPr>
                  <a:t>A set of states s </a:t>
                </a:r>
                <a:r>
                  <a:rPr lang="en-US" sz="2000" dirty="0">
                    <a:ea typeface="ＭＳ Ｐゴシック" pitchFamily="34" charset="-128"/>
                    <a:sym typeface="Symbol" pitchFamily="18" charset="2"/>
                  </a:rPr>
                  <a:t> </a:t>
                </a:r>
                <a:r>
                  <a:rPr lang="en-US" sz="2000" dirty="0">
                    <a:ea typeface="ＭＳ Ｐゴシック" pitchFamily="34" charset="-128"/>
                  </a:rPr>
                  <a:t>S</a:t>
                </a:r>
              </a:p>
              <a:p>
                <a:pPr lvl="1"/>
                <a:r>
                  <a:rPr lang="en-US" sz="2000" dirty="0">
                    <a:ea typeface="ＭＳ Ｐゴシック" pitchFamily="34" charset="-128"/>
                  </a:rPr>
                  <a:t>A set of actions (per state) A</a:t>
                </a:r>
              </a:p>
              <a:p>
                <a:pPr lvl="1"/>
                <a:r>
                  <a:rPr lang="en-US" sz="2000" dirty="0">
                    <a:ea typeface="ＭＳ Ｐゴシック" pitchFamily="34" charset="-128"/>
                  </a:rPr>
                  <a:t>A model T(</a:t>
                </a:r>
                <a:r>
                  <a:rPr lang="en-US" sz="2000" dirty="0" err="1">
                    <a:ea typeface="ＭＳ Ｐゴシック" pitchFamily="34" charset="-128"/>
                  </a:rPr>
                  <a:t>s,a,s</a:t>
                </a:r>
                <a:r>
                  <a:rPr lang="en-US" altLang="ja-JP" sz="2000" dirty="0">
                    <a:ea typeface="+mn-ea"/>
                  </a:rPr>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We </a:t>
                </a:r>
                <a:r>
                  <a:rPr lang="en-US" sz="2000" dirty="0"/>
                  <a:t>The same </a:t>
                </a:r>
                <a:r>
                  <a:rPr lang="en-US" sz="2000" i="0">
                    <a:latin typeface="Cambria Math" panose="02040503050406030204" pitchFamily="18" charset="0"/>
                  </a:rPr>
                  <a:t>(𝑠,𝑎)</a:t>
                </a:r>
                <a:r>
                  <a:rPr lang="en-US" sz="2000" dirty="0"/>
                  <a:t> may lead to different reward </a:t>
                </a:r>
                <a:r>
                  <a:rPr lang="en-US" sz="2000" i="0">
                    <a:latin typeface="Cambria Math" panose="02040503050406030204" pitchFamily="18" charset="0"/>
                  </a:rPr>
                  <a:t>𝑟</a:t>
                </a:r>
                <a:r>
                  <a:rPr lang="en-US" sz="2000" dirty="0"/>
                  <a:t> and next state </a:t>
                </a:r>
                <a:r>
                  <a:rPr lang="en-US" sz="2000" i="0">
                    <a:latin typeface="Cambria Math" panose="02040503050406030204" pitchFamily="18" charset="0"/>
                  </a:rPr>
                  <a:t>𝑠′</a:t>
                </a:r>
                <a:r>
                  <a:rPr lang="en-US" sz="2000" dirty="0"/>
                  <a:t>, denoted as state transition </a:t>
                </a:r>
                <a:r>
                  <a:rPr lang="en-US" sz="2000" i="0">
                    <a:latin typeface="Cambria Math" panose="02040503050406030204" pitchFamily="18" charset="0"/>
                  </a:rPr>
                  <a:t>(𝑠,𝑎,𝑟,𝑠′)</a:t>
                </a:r>
                <a:r>
                  <a:rPr lang="en-US" sz="2000" dirty="0"/>
                  <a:t>,</a:t>
                </a:r>
                <a:endParaRPr lang="en-US" sz="20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I.e. we don’</a:t>
                </a:r>
                <a:r>
                  <a:rPr lang="en-US" altLang="ja-JP" sz="2000" dirty="0">
                    <a:ea typeface="+mn-ea"/>
                    <a:sym typeface="Symbol" pitchFamily="18" charset="2"/>
                  </a:rPr>
                  <a:t>t know which states are good or what the actions do</a:t>
                </a:r>
              </a:p>
              <a:p>
                <a:pPr lvl="1"/>
                <a:endParaRPr lang="en-US" altLang="ja-JP" sz="2000" dirty="0">
                  <a:ea typeface="+mn-ea"/>
                </a:endParaRPr>
              </a:p>
              <a:p>
                <a:pPr lvl="1"/>
                <a:r>
                  <a:rPr lang="en-US" sz="2000" dirty="0">
                    <a:ea typeface="ＭＳ Ｐゴシック" pitchFamily="34" charset="-128"/>
                  </a:rPr>
                  <a:t>A reward function R(</a:t>
                </a:r>
                <a:r>
                  <a:rPr lang="en-US" sz="2000" dirty="0" err="1">
                    <a:ea typeface="ＭＳ Ｐゴシック" pitchFamily="34" charset="-128"/>
                  </a:rPr>
                  <a:t>s,a,s</a:t>
                </a:r>
                <a:r>
                  <a:rPr lang="en-US" altLang="ja-JP" sz="2000" dirty="0">
                    <a:ea typeface="+mn-ea"/>
                  </a:rPr>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067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8</m:t>
                    </m:r>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1−</m:t>
                          </m:r>
                          <m:r>
                            <a:rPr lang="en-US" i="1">
                              <a:latin typeface="Cambria Math" panose="02040503050406030204" pitchFamily="18" charset="0"/>
                              <a:cs typeface="Palatino"/>
                            </a:rPr>
                            <m:t>𝛼</m:t>
                          </m:r>
                        </m:e>
                      </m:d>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r>
                        <a:rPr lang="en-US" i="1">
                          <a:latin typeface="Cambria Math" panose="02040503050406030204" pitchFamily="18" charset="0"/>
                          <a:cs typeface="Palatino"/>
                        </a:rPr>
                        <m:t>𝛼</m:t>
                      </m:r>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𝛾</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𝑉</m:t>
                          </m:r>
                        </m:e>
                        <m:sup>
                          <m:r>
                            <a:rPr lang="en-US" i="1">
                              <a:latin typeface="Cambria Math" panose="02040503050406030204" pitchFamily="18" charset="0"/>
                              <a:cs typeface="Palatino"/>
                            </a:rPr>
                            <m:t>𝜋</m:t>
                          </m:r>
                        </m:sup>
                      </m:s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e>
                      </m:d>
                      <m:r>
                        <a:rPr lang="en-US" i="1">
                          <a:latin typeface="Cambria Math" panose="02040503050406030204" pitchFamily="18" charset="0"/>
                          <a:cs typeface="Palatino"/>
                        </a:rPr>
                        <m:t>)</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After many iterations, TD learning may converge to the true values </a:t>
                </a:r>
                <a:r>
                  <a:rPr lang="en-US" i="0">
                    <a:latin typeface="Cambria Math" panose="02040503050406030204" pitchFamily="18" charset="0"/>
                  </a:rPr>
                  <a:t>𝑉(𝐵)=</a:t>
                </a:r>
                <a:r>
                  <a:rPr lang="en-US" b="0" i="0">
                    <a:latin typeface="Cambria Math" panose="02040503050406030204" pitchFamily="18" charset="0"/>
                  </a:rPr>
                  <a:t>8</a:t>
                </a:r>
                <a:r>
                  <a:rPr lang="en-US" i="0">
                    <a:latin typeface="Cambria Math" panose="02040503050406030204" pitchFamily="18" charset="0"/>
                  </a:rPr>
                  <a:t>;𝑉(𝐶)=</a:t>
                </a:r>
                <a:r>
                  <a:rPr lang="en-US" b="0" i="0">
                    <a:latin typeface="Cambria Math" panose="02040503050406030204" pitchFamily="18" charset="0"/>
                  </a:rPr>
                  <a:t>9</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403438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Suppose we observe transitions (B, east, C, -2) and (C, east, D, -2).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695823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Usually more </a:t>
            </a:r>
            <a:r>
              <a:rPr lang="en-US" dirty="0" err="1"/>
              <a:t>ecient</a:t>
            </a:r>
            <a:r>
              <a:rPr lang="en-US" dirty="0"/>
              <a:t> than MC</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May need many samples to get accurate estimate, due to high variance caused by random policy and stochastic environment.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346233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14:m>
                  <m:oMath xmlns:m="http://schemas.openxmlformats.org/officeDocument/2006/math">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argmax</m:t>
                        </m:r>
                      </m:e>
                      <m:lim>
                        <m:r>
                          <a:rPr lang="en-US" sz="1200" i="1">
                            <a:latin typeface="Cambria Math" panose="02040503050406030204" pitchFamily="18" charset="0"/>
                          </a:rPr>
                          <m:t>𝑎</m:t>
                        </m:r>
                      </m:lim>
                    </m:limLow>
                  </m:oMath>
                </a14:m>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mimicking Bellman updates with running sample averagesMakes action selection (</a:t>
                </a:r>
                <a:r>
                  <a:rPr lang="en-US" sz="1200" i="0">
                    <a:latin typeface="Cambria Math" panose="02040503050406030204" pitchFamily="18" charset="0"/>
                  </a:rPr>
                  <a:t>argmax┬𝑎</a:t>
                </a:r>
                <a:r>
                  <a:rPr lang="en-US" sz="1200" dirty="0"/>
                  <a:t>) model-free too!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1532163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320446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exploratory</a:t>
                </a:r>
              </a:p>
              <a:p>
                <a:r>
                  <a:rPr lang="en-US" dirty="0"/>
                  <a:t>But taking expectation requires model?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is more complex computationally than </a:t>
                </a:r>
                <a:r>
                  <a:rPr lang="en-US" dirty="0" err="1">
                    <a:solidFill>
                      <a:schemeClr val="tx1"/>
                    </a:solidFill>
                  </a:rPr>
                  <a:t>Sarsa</a:t>
                </a:r>
                <a:r>
                  <a:rPr lang="en-US" dirty="0">
                    <a:solidFill>
                      <a:schemeClr val="tx1"/>
                    </a:solidFill>
                  </a:rPr>
                  <a:t> but, in return, it Expected </a:t>
                </a:r>
                <a:r>
                  <a:rPr lang="en-US" dirty="0" err="1">
                    <a:solidFill>
                      <a:schemeClr val="tx1"/>
                    </a:solidFill>
                  </a:rPr>
                  <a:t>Sarsa</a:t>
                </a:r>
                <a:r>
                  <a:rPr lang="en-US" dirty="0">
                    <a:solidFill>
                      <a:schemeClr val="tx1"/>
                    </a:solidFill>
                  </a:rPr>
                  <a:t> eliminates the variance due to the random selection of </a:t>
                </a:r>
                <a14:m>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𝐴</m:t>
                        </m:r>
                      </m:e>
                      <m:sub>
                        <m:r>
                          <a:rPr lang="en-US" i="1" dirty="0" smtClean="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oMath>
                </a14:m>
                <a:r>
                  <a:rPr lang="en-US" dirty="0">
                    <a:solidFill>
                      <a:schemeClr val="tx1"/>
                    </a:solidFill>
                  </a:rPr>
                  <a:t> in </a:t>
                </a:r>
                <a:r>
                  <a:rPr lang="en-US" dirty="0" err="1">
                    <a:solidFill>
                      <a:schemeClr val="tx1"/>
                    </a:solidFill>
                  </a:rPr>
                  <a:t>Sarsa</a:t>
                </a:r>
                <a:r>
                  <a:rPr lang="en-US" dirty="0">
                    <a:solidFill>
                      <a:schemeClr val="tx1"/>
                    </a:solidFill>
                  </a:rPr>
                  <a:t>.</a:t>
                </a:r>
              </a:p>
              <a:p>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exploratory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632146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while behavior policy </a:t>
                </a:r>
                <a14:m>
                  <m:oMath xmlns:m="http://schemas.openxmlformats.org/officeDocument/2006/math">
                    <m:r>
                      <a:rPr lang="en-US" b="0" i="1" smtClean="0">
                        <a:latin typeface="Cambria Math" panose="02040503050406030204" pitchFamily="18" charset="0"/>
                      </a:rPr>
                      <m:t>𝑏</m:t>
                    </m:r>
                  </m:oMath>
                </a14:m>
                <a:r>
                  <a:rPr lang="en-US" dirty="0"/>
                  <a:t> is more </a:t>
                </a:r>
                <a:r>
                  <a:rPr lang="en-US" dirty="0" err="1"/>
                  <a:t>exploratoryand</a:t>
                </a:r>
                <a:r>
                  <a:rPr lang="en-US" dirty="0"/>
                  <a:t> not necessarily equal to the a' selected to update Q</a:t>
                </a:r>
                <a:endParaRPr lang="en-SE" dirty="0"/>
              </a:p>
            </p:txBody>
          </p:sp>
        </mc:Choice>
        <mc:Fallback xmlns="">
          <p:sp>
            <p:nvSpPr>
              <p:cNvPr id="3" name="Notes Placeholder 2"/>
              <p:cNvSpPr>
                <a:spLocks noGrp="1"/>
              </p:cNvSpPr>
              <p:nvPr>
                <p:ph type="body" idx="1"/>
              </p:nvPr>
            </p:nvSpPr>
            <p:spPr/>
            <p:txBody>
              <a:bodyPr/>
              <a:lstStyle/>
              <a:p>
                <a:r>
                  <a:rPr lang="en-US" dirty="0"/>
                  <a:t> while behavior policy </a:t>
                </a:r>
                <a:r>
                  <a:rPr lang="en-US" b="0" i="0">
                    <a:latin typeface="Cambria Math" panose="02040503050406030204" pitchFamily="18" charset="0"/>
                  </a:rPr>
                  <a:t>𝑏</a:t>
                </a:r>
                <a:r>
                  <a:rPr lang="en-US" dirty="0"/>
                  <a:t> is more </a:t>
                </a:r>
                <a:r>
                  <a:rPr lang="en-US" dirty="0" err="1"/>
                  <a:t>exploratoryand</a:t>
                </a:r>
                <a:r>
                  <a:rPr lang="en-US" dirty="0"/>
                  <a:t> not necessarily equal to the a' selected to update Q</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3929739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TD, </a:t>
            </a:r>
            <a:r>
              <a:rPr lang="en-US" dirty="0" err="1"/>
              <a:t>Sarsa</a:t>
            </a:r>
            <a:r>
              <a:rPr lang="en-US" dirty="0"/>
              <a:t> and QL for different episodes.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778966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,2</m:t>
                          </m:r>
                        </m:e>
                      </m:d>
                      <m:r>
                        <a:rPr lang="en-US" b="0" i="1" smtClean="0">
                          <a:latin typeface="Cambria Math" panose="02040503050406030204" pitchFamily="18" charset="0"/>
                        </a:rPr>
                        <m:t>→4,</m:t>
                      </m:r>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Depends on relative execution frequencies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latin typeface="Cambria Math" panose="02040503050406030204" pitchFamily="18" charset="0"/>
                  </a:rPr>
                  <a:t>𝑄(𝐵,2)→4,</a:t>
                </a:r>
                <a:r>
                  <a:rPr lang="en-US" i="0">
                    <a:latin typeface="Cambria Math" panose="02040503050406030204" pitchFamily="18" charset="0"/>
                  </a:rPr>
                  <a:t>𝑄(</a:t>
                </a:r>
                <a:r>
                  <a:rPr lang="en-US" b="0" i="0">
                    <a:latin typeface="Cambria Math" panose="02040503050406030204" pitchFamily="18" charset="0"/>
                  </a:rPr>
                  <a:t>𝐷</a:t>
                </a:r>
                <a:r>
                  <a:rPr lang="en-US" i="0">
                    <a:latin typeface="Cambria Math" panose="02040503050406030204" pitchFamily="18" charset="0"/>
                  </a:rPr>
                  <a:t>,2)→4</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258766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makes RL different from other ML paradigms?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61806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Q-learning</a:t>
            </a:r>
          </a:p>
          <a:p>
            <a:r>
              <a:rPr lang="en-US" dirty="0"/>
              <a:t>learns the values of the optimal</a:t>
            </a:r>
          </a:p>
          <a:p>
            <a:r>
              <a:rPr lang="en-US" dirty="0"/>
              <a:t>policy, its online performance</a:t>
            </a:r>
          </a:p>
          <a:p>
            <a:r>
              <a:rPr lang="en-US" dirty="0"/>
              <a:t>is worse than that of </a:t>
            </a:r>
            <a:r>
              <a:rPr lang="en-US" dirty="0" err="1"/>
              <a:t>Sarsa</a:t>
            </a:r>
            <a:r>
              <a:rPr lang="en-US" dirty="0"/>
              <a:t>, which</a:t>
            </a:r>
          </a:p>
          <a:p>
            <a:r>
              <a:rPr lang="en-US" dirty="0"/>
              <a:t>learns the roundabout policy. Of course,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979446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consider modeling the sum of a dozen dice. a distribution model would produce all possible sums and their probabilities of occurring. e.g., a sample model would produce an individual sum drawn according to this probability distribution</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State space planning vs. policy space planning.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41155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methods can choose only among the states and state–action pairs actually</a:t>
            </a:r>
          </a:p>
          <a:p>
            <a:r>
              <a:rPr lang="en-US" sz="1200" b="0" i="0" u="none" strike="noStrike" kern="1200" baseline="0" dirty="0">
                <a:solidFill>
                  <a:schemeClr val="tx1"/>
                </a:solidFill>
                <a:latin typeface="Arial" charset="0"/>
                <a:ea typeface="+mn-ea"/>
                <a:cs typeface="+mn-cs"/>
              </a:rPr>
              <a:t>encountered, but model-based methods can choose arbitrarily.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66</a:t>
            </a:fld>
            <a:endParaRPr lang="en-US" altLang="zh-CN"/>
          </a:p>
        </p:txBody>
      </p:sp>
    </p:spTree>
    <p:extLst>
      <p:ext uri="{BB962C8B-B14F-4D97-AF65-F5344CB8AC3E}">
        <p14:creationId xmlns:p14="http://schemas.microsoft.com/office/powerpoint/2010/main" val="1412139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charset="0"/>
                <a:ea typeface="+mn-ea"/>
                <a:cs typeface="+mn-cs"/>
              </a:rPr>
              <a:t>Modelfree</a:t>
            </a:r>
            <a:r>
              <a:rPr lang="en-US" sz="1200" b="0" i="0" u="none" strike="noStrike" kern="1200" baseline="0" dirty="0">
                <a:solidFill>
                  <a:schemeClr val="tx1"/>
                </a:solidFill>
                <a:latin typeface="Arial" charset="0"/>
                <a:ea typeface="+mn-ea"/>
                <a:cs typeface="+mn-cs"/>
              </a:rPr>
              <a:t> methods can choose only among the states and state–action pairs actually encountered, but model-based methods can choose arbitrarily.</a:t>
            </a:r>
          </a:p>
          <a:p>
            <a:r>
              <a:rPr lang="en-US" sz="1200" b="0" i="0" u="none" strike="noStrike" kern="1200" baseline="0" dirty="0">
                <a:solidFill>
                  <a:schemeClr val="tx1"/>
                </a:solidFill>
                <a:latin typeface="Arial" charset="0"/>
                <a:ea typeface="+mn-ea"/>
                <a:cs typeface="+mn-cs"/>
              </a:rPr>
              <a:t>If dark grids are bad states with negative reward instead of obstacles, then Dyna can use planning even during the 1</a:t>
            </a:r>
            <a:r>
              <a:rPr lang="en-US" sz="1200" b="0" i="0" u="none" strike="noStrike" kern="1200" baseline="30000" dirty="0">
                <a:solidFill>
                  <a:schemeClr val="tx1"/>
                </a:solidFill>
                <a:latin typeface="Arial" charset="0"/>
                <a:ea typeface="+mn-ea"/>
                <a:cs typeface="+mn-cs"/>
              </a:rPr>
              <a:t>st</a:t>
            </a:r>
            <a:r>
              <a:rPr lang="en-US" sz="1200" b="0" i="0" u="none" strike="noStrike" kern="1200" baseline="0" dirty="0">
                <a:solidFill>
                  <a:schemeClr val="tx1"/>
                </a:solidFill>
                <a:latin typeface="Arial" charset="0"/>
                <a:ea typeface="+mn-ea"/>
                <a:cs typeface="+mn-cs"/>
              </a:rPr>
              <a:t> episode. Whenever a reward signal occurs, Dyna can plan and propagate the reward further inside faster than direct RL.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199920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previous entry of the pair in the queue, then insertion</a:t>
            </a:r>
          </a:p>
          <a:p>
            <a:r>
              <a:rPr lang="en-US" dirty="0"/>
              <a:t>results in only the higher priority entry remaining in the queue).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4079329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14:m>
                  <m:oMath xmlns:m="http://schemas.openxmlformats.org/officeDocument/2006/math">
                    <m:r>
                      <a:rPr lang="en-US" b="0" i="1" smtClean="0">
                        <a:latin typeface="Cambria Math" panose="02040503050406030204" pitchFamily="18" charset="0"/>
                      </a:rPr>
                      <m:t>𝑆</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i.e., fraction of time spent in each state </a:t>
                </a:r>
                <a:r>
                  <a:rPr lang="en-US" b="0" i="0">
                    <a:latin typeface="Cambria Math" panose="02040503050406030204" pitchFamily="18" charset="0"/>
                  </a:rPr>
                  <a:t>𝑆</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77</a:t>
            </a:fld>
            <a:endParaRPr lang="en-US"/>
          </a:p>
        </p:txBody>
      </p:sp>
    </p:spTree>
    <p:extLst>
      <p:ext uri="{BB962C8B-B14F-4D97-AF65-F5344CB8AC3E}">
        <p14:creationId xmlns:p14="http://schemas.microsoft.com/office/powerpoint/2010/main" val="4701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Because we have a single weight, </a:t>
            </a:r>
          </a:p>
          <a:p>
            <a:r>
              <a:rPr lang="en-US" dirty="0"/>
              <a:t>this means our gradient is just a scalar derivative.</a:t>
            </a:r>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78</a:t>
            </a:fld>
            <a:endParaRPr lang="en-US"/>
          </a:p>
        </p:txBody>
      </p:sp>
    </p:spTree>
    <p:extLst>
      <p:ext uri="{BB962C8B-B14F-4D97-AF65-F5344CB8AC3E}">
        <p14:creationId xmlns:p14="http://schemas.microsoft.com/office/powerpoint/2010/main" val="1958254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gradually reduced</a:t>
            </a:r>
          </a:p>
          <a:p>
            <a:endParaRPr lang="en-SE" dirty="0"/>
          </a:p>
        </p:txBody>
      </p:sp>
      <p:sp>
        <p:nvSpPr>
          <p:cNvPr id="4" name="Slide Number Placeholder 3"/>
          <p:cNvSpPr>
            <a:spLocks noGrp="1"/>
          </p:cNvSpPr>
          <p:nvPr>
            <p:ph type="sldNum" sz="quarter" idx="5"/>
          </p:nvPr>
        </p:nvSpPr>
        <p:spPr/>
        <p:txBody>
          <a:bodyPr/>
          <a:lstStyle/>
          <a:p>
            <a:fld id="{9759C4A7-EF62-4E76-99C8-FC7A8F377225}" type="slidenum">
              <a:rPr lang="en-US" smtClean="0"/>
              <a:pPr/>
              <a:t>79</a:t>
            </a:fld>
            <a:endParaRPr lang="en-US"/>
          </a:p>
        </p:txBody>
      </p:sp>
    </p:spTree>
    <p:extLst>
      <p:ext uri="{BB962C8B-B14F-4D97-AF65-F5344CB8AC3E}">
        <p14:creationId xmlns:p14="http://schemas.microsoft.com/office/powerpoint/2010/main" val="1441020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e>
                    </m:d>
                  </m:oMath>
                </a14:m>
                <a:r>
                  <a:rPr lang="en-US" b="0" dirty="0"/>
                  <a:t> </a:t>
                </a:r>
                <a:r>
                  <a:rPr lang="en-US" dirty="0"/>
                  <a:t>Policy Evaluation vs. Supervised Learning</a:t>
                </a:r>
                <a:endParaRPr lang="en-US" b="0" dirty="0"/>
              </a:p>
              <a:p>
                <a:r>
                  <a:rPr lang="en-US" dirty="0"/>
                  <a:t>Recall tabular TD:</a:t>
                </a:r>
              </a:p>
              <a:p>
                <a:pPr lvl="1"/>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m:oMathPara>
                </a14:m>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Monte-Carlo: </a:t>
                </a:r>
                <a:r>
                  <a:rPr lang="en-US" b="0" i="0">
                    <a:latin typeface="Cambria Math" panose="02040503050406030204" pitchFamily="18" charset="0"/>
                  </a:rPr>
                  <a:t>{(𝑆_1,𝐺_1 ),(</a:t>
                </a:r>
                <a:r>
                  <a:rPr lang="en-US" i="0">
                    <a:latin typeface="Cambria Math" panose="02040503050406030204" pitchFamily="18" charset="0"/>
                  </a:rPr>
                  <a:t>𝑆_</a:t>
                </a:r>
                <a:r>
                  <a:rPr lang="en-US" b="0" i="0">
                    <a:latin typeface="Cambria Math" panose="02040503050406030204" pitchFamily="18" charset="0"/>
                  </a:rPr>
                  <a:t>2</a:t>
                </a:r>
                <a:r>
                  <a:rPr lang="en-US" i="0">
                    <a:latin typeface="Cambria Math" panose="02040503050406030204" pitchFamily="18" charset="0"/>
                  </a:rPr>
                  <a:t>,𝐺_</a:t>
                </a:r>
                <a:r>
                  <a:rPr lang="en-US" b="0" i="0">
                    <a:latin typeface="Cambria Math" panose="02040503050406030204" pitchFamily="18" charset="0"/>
                  </a:rPr>
                  <a:t>2 ),(</a:t>
                </a:r>
                <a:r>
                  <a:rPr lang="en-US" i="0">
                    <a:latin typeface="Cambria Math" panose="02040503050406030204" pitchFamily="18" charset="0"/>
                  </a:rPr>
                  <a:t>𝑆_1,𝐺_</a:t>
                </a:r>
                <a:r>
                  <a:rPr lang="en-US" b="0" i="0">
                    <a:latin typeface="Cambria Math" panose="02040503050406030204" pitchFamily="18" charset="0"/>
                  </a:rPr>
                  <a:t>3 ),…}</a:t>
                </a:r>
                <a:endParaRPr lang="en-US" b="0" dirty="0"/>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82</a:t>
            </a:fld>
            <a:endParaRPr lang="en-US"/>
          </a:p>
        </p:txBody>
      </p:sp>
    </p:spTree>
    <p:extLst>
      <p:ext uri="{BB962C8B-B14F-4D97-AF65-F5344CB8AC3E}">
        <p14:creationId xmlns:p14="http://schemas.microsoft.com/office/powerpoint/2010/main" val="96748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 PI or VI.</a:t>
                </a:r>
              </a:p>
              <a:p>
                <a:endParaRPr lang="en-SE" dirty="0"/>
              </a:p>
            </p:txBody>
          </p:sp>
        </mc:Choice>
        <mc:Fallback>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Learn MDP model </a:t>
                </a:r>
                <a:r>
                  <a:rPr lang="en-US" i="0">
                    <a:latin typeface="Cambria Math" panose="02040503050406030204" pitchFamily="18" charset="0"/>
                  </a:rPr>
                  <a:t>𝑝(𝑟,𝑠′│𝑠,𝑎)</a:t>
                </a:r>
                <a:r>
                  <a:rPr lang="en-US" dirty="0"/>
                  <a:t>, then solve for the optimal policy w. PI or VI.</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08380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14:m>
                  <m:oMath xmlns:m="http://schemas.openxmlformats.org/officeDocument/2006/math">
                    <m:r>
                      <a:rPr lang="en-US" i="1">
                        <a:latin typeface="Cambria Math" panose="02040503050406030204" pitchFamily="18" charset="0"/>
                      </a:rPr>
                      <m:t>𝛾</m:t>
                    </m:r>
                  </m:oMath>
                </a14:m>
                <a:r>
                  <a:rPr lang="en-US" dirty="0"/>
                  <a:t> is discount factor)</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i="0">
                    <a:latin typeface="Cambria Math" panose="02040503050406030204" pitchFamily="18" charset="0"/>
                  </a:rPr>
                  <a:t>𝛾</a:t>
                </a:r>
                <a:r>
                  <a:rPr lang="en-US" dirty="0"/>
                  <a:t> is discount factor)</a:t>
                </a: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83</a:t>
            </a:fld>
            <a:endParaRPr lang="en-US"/>
          </a:p>
        </p:txBody>
      </p:sp>
    </p:spTree>
    <p:extLst>
      <p:ext uri="{BB962C8B-B14F-4D97-AF65-F5344CB8AC3E}">
        <p14:creationId xmlns:p14="http://schemas.microsoft.com/office/powerpoint/2010/main" val="526170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dirty="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𝑆</m:t>
                            </m:r>
                          </m:e>
                          <m:sub>
                            <m:r>
                              <a:rPr lang="en-US" i="1" dirty="0">
                                <a:solidFill>
                                  <a:schemeClr val="tx1"/>
                                </a:solidFill>
                                <a:latin typeface="Cambria Math" panose="02040503050406030204" pitchFamily="18" charset="0"/>
                              </a:rPr>
                              <m:t>𝑡</m:t>
                            </m:r>
                            <m:r>
                              <a:rPr lang="en-US" i="1" dirty="0">
                                <a:solidFill>
                                  <a:schemeClr val="tx1"/>
                                </a:solidFill>
                                <a:latin typeface="Cambria Math" panose="02040503050406030204" pitchFamily="18" charset="0"/>
                              </a:rPr>
                              <m:t>+1</m:t>
                            </m:r>
                          </m:sub>
                        </m:sSub>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𝑤</m:t>
                        </m:r>
                      </m:e>
                    </m:d>
                    <m:r>
                      <a:rPr lang="en-US" i="1">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𝑣</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𝑤</m:t>
                        </m:r>
                      </m:e>
                    </m:d>
                  </m:oMath>
                </a14:m>
                <a:endParaRPr lang="en-US" dirty="0">
                  <a:solidFill>
                    <a:schemeClr val="tx1"/>
                  </a:solidFill>
                </a:endParaRPr>
              </a:p>
              <a:p>
                <a:endParaRPr lang="en-SE" dirty="0"/>
              </a:p>
            </p:txBody>
          </p:sp>
        </mc:Choice>
        <mc:Fallback xmlns="">
          <p:sp>
            <p:nvSpPr>
              <p:cNvPr id="3" name="Notes Placeholder 2"/>
              <p:cNvSpPr>
                <a:spLocks noGrp="1"/>
              </p:cNvSpPr>
              <p:nvPr>
                <p:ph type="body" idx="1"/>
              </p:nvPr>
            </p:nvSpPr>
            <p:spPr/>
            <p:txBody>
              <a:bodyPr/>
              <a:lstStyle/>
              <a:p>
                <a:r>
                  <a:rPr lang="en-US" dirty="0"/>
                  <a:t>Recall Semi-Gradient TD(0):</a:t>
                </a:r>
                <a:r>
                  <a:rPr lang="en-US" dirty="0">
                    <a:solidFill>
                      <a:schemeClr val="tx1"/>
                    </a:solidFill>
                  </a:rPr>
                  <a:t> </a:t>
                </a:r>
                <a:r>
                  <a:rPr lang="en-US" i="0">
                    <a:solidFill>
                      <a:schemeClr val="tx1"/>
                    </a:solidFill>
                    <a:latin typeface="Cambria Math" panose="02040503050406030204" pitchFamily="18" charset="0"/>
                  </a:rPr>
                  <a:t>𝑤←𝑤+𝛼[𝑅_(𝑡+1)+𝛾𝑣 ̂</a:t>
                </a:r>
                <a:r>
                  <a:rPr lang="en-US" i="0" dirty="0">
                    <a:solidFill>
                      <a:schemeClr val="tx1"/>
                    </a:solidFill>
                    <a:latin typeface="Cambria Math" panose="02040503050406030204" pitchFamily="18" charset="0"/>
                  </a:rPr>
                  <a:t>(𝑆_(𝑡+1),𝑤)</a:t>
                </a:r>
                <a:r>
                  <a:rPr lang="en-US" i="0">
                    <a:solidFill>
                      <a:schemeClr val="tx1"/>
                    </a:solidFill>
                    <a:latin typeface="Cambria Math" panose="02040503050406030204" pitchFamily="18" charset="0"/>
                  </a:rPr>
                  <a:t>−𝑣 ̂(𝑆_𝑡,𝑤)]∇𝑣 ̂(𝑆_𝑡,𝑤)</a:t>
                </a:r>
                <a:endParaRPr lang="en-US" dirty="0">
                  <a:solidFill>
                    <a:schemeClr val="tx1"/>
                  </a:solidFill>
                </a:endParaRPr>
              </a:p>
              <a:p>
                <a:endParaRPr lang="en-SE" dirty="0"/>
              </a:p>
            </p:txBody>
          </p:sp>
        </mc:Fallback>
      </mc:AlternateContent>
      <p:sp>
        <p:nvSpPr>
          <p:cNvPr id="4" name="Slide Number Placeholder 3"/>
          <p:cNvSpPr>
            <a:spLocks noGrp="1"/>
          </p:cNvSpPr>
          <p:nvPr>
            <p:ph type="sldNum" sz="quarter" idx="5"/>
          </p:nvPr>
        </p:nvSpPr>
        <p:spPr/>
        <p:txBody>
          <a:bodyPr/>
          <a:lstStyle/>
          <a:p>
            <a:fld id="{9759C4A7-EF62-4E76-99C8-FC7A8F377225}" type="slidenum">
              <a:rPr lang="en-US" smtClean="0"/>
              <a:pPr/>
              <a:t>86</a:t>
            </a:fld>
            <a:endParaRPr lang="en-US"/>
          </a:p>
        </p:txBody>
      </p:sp>
    </p:spTree>
    <p:extLst>
      <p:ext uri="{BB962C8B-B14F-4D97-AF65-F5344CB8AC3E}">
        <p14:creationId xmlns:p14="http://schemas.microsoft.com/office/powerpoint/2010/main" val="234469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this case, both approaches give the exact same results.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5833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ym typeface="Symbol" pitchFamily="18" charset="2"/>
                  </a:rPr>
                  <a:t> containing particular </a:t>
                </a:r>
                <a14:m>
                  <m:oMath xmlns:m="http://schemas.openxmlformats.org/officeDocument/2006/math">
                    <m:r>
                      <a:rPr lang="en-US" b="0" i="1" smtClean="0">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 trajectory starting from </a:t>
                </a:r>
                <a14:m>
                  <m:oMath xmlns:m="http://schemas.openxmlformats.org/officeDocument/2006/math">
                    <m:r>
                      <a:rPr lang="en-US" i="1">
                        <a:latin typeface="Cambria Math" panose="02040503050406030204" pitchFamily="18" charset="0"/>
                        <a:sym typeface="Symbol" pitchFamily="18" charset="2"/>
                      </a:rPr>
                      <m:t>𝑠</m:t>
                    </m:r>
                  </m:oMath>
                </a14:m>
                <a:r>
                  <a:rPr lang="en-US" dirty="0">
                    <a:sym typeface="Symbol" pitchFamily="18" charset="2"/>
                  </a:rPr>
                  <a:t> or </a:t>
                </a:r>
                <a14:m>
                  <m:oMath xmlns:m="http://schemas.openxmlformats.org/officeDocument/2006/math">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𝑠</m:t>
                    </m:r>
                    <m:r>
                      <a:rPr lang="en-US" i="1">
                        <a:latin typeface="Cambria Math" panose="02040503050406030204" pitchFamily="18" charset="0"/>
                        <a:sym typeface="Symbol" pitchFamily="18" charset="2"/>
                      </a:rPr>
                      <m:t>,</m:t>
                    </m:r>
                    <m:r>
                      <a:rPr lang="en-US" i="1">
                        <a:latin typeface="Cambria Math" panose="02040503050406030204" pitchFamily="18" charset="0"/>
                        <a:sym typeface="Symbol" pitchFamily="18" charset="2"/>
                      </a:rPr>
                      <m:t>𝑎</m:t>
                    </m:r>
                    <m:r>
                      <a:rPr lang="en-US" i="1">
                        <a:latin typeface="Cambria Math" panose="02040503050406030204" pitchFamily="18" charset="0"/>
                        <a:sym typeface="Symbol" pitchFamily="18" charset="2"/>
                      </a:rPr>
                      <m:t>)</m:t>
                    </m:r>
                  </m:oMath>
                </a14:m>
                <a:endParaRPr lang="en-US" dirty="0"/>
              </a:p>
              <a:p>
                <a:r>
                  <a:rPr lang="en-US" dirty="0">
                    <a:sym typeface="Symbol" pitchFamily="18" charset="2"/>
                  </a:rPr>
                  <a:t>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Choice>
        <mc:Fallback xmlns="">
          <p:sp>
            <p:nvSpPr>
              <p:cNvPr id="3" name="Notes Placeholder 2"/>
              <p:cNvSpPr>
                <a:spLocks noGrp="1"/>
              </p:cNvSpPr>
              <p:nvPr>
                <p:ph type="body" idx="1"/>
              </p:nvPr>
            </p:nvSpPr>
            <p:spPr/>
            <p:txBody>
              <a:bodyPr/>
              <a:lstStyle/>
              <a:p>
                <a:r>
                  <a:rPr lang="en-US" dirty="0">
                    <a:sym typeface="Symbol" pitchFamily="18" charset="2"/>
                  </a:rPr>
                  <a:t> containing particular </a:t>
                </a:r>
                <a:r>
                  <a:rPr lang="en-US" b="0"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 trajectory starting from </a:t>
                </a:r>
                <a:r>
                  <a:rPr lang="en-US" i="0">
                    <a:latin typeface="Cambria Math" panose="02040503050406030204" pitchFamily="18" charset="0"/>
                    <a:sym typeface="Symbol" pitchFamily="18" charset="2"/>
                  </a:rPr>
                  <a:t>𝑠</a:t>
                </a:r>
                <a:r>
                  <a:rPr lang="en-US" dirty="0">
                    <a:sym typeface="Symbol" pitchFamily="18" charset="2"/>
                  </a:rPr>
                  <a:t> or </a:t>
                </a:r>
                <a:r>
                  <a:rPr lang="en-US" i="0">
                    <a:latin typeface="Cambria Math" panose="02040503050406030204" pitchFamily="18" charset="0"/>
                    <a:sym typeface="Symbol" pitchFamily="18" charset="2"/>
                  </a:rPr>
                  <a:t>(𝑠,𝑎)</a:t>
                </a:r>
                <a:endParaRPr lang="en-US" dirty="0"/>
              </a:p>
              <a:p>
                <a:r>
                  <a:rPr lang="en-US" dirty="0">
                    <a:sym typeface="Symbol" pitchFamily="18" charset="2"/>
                  </a:rPr>
                  <a:t>state </a:t>
                </a:r>
                <a:r>
                  <a:rPr lang="en-US" b="0" i="0">
                    <a:latin typeface="Cambria Math" panose="02040503050406030204" pitchFamily="18" charset="0"/>
                    <a:sym typeface="Symbol" pitchFamily="18" charset="2"/>
                  </a:rPr>
                  <a:t>𝑆_𝑡</a:t>
                </a:r>
                <a:endParaRPr lang="en-US" dirty="0">
                  <a:sym typeface="Symbol" pitchFamily="18" charset="2"/>
                </a:endParaRPr>
              </a:p>
              <a:p>
                <a:pPr lvl="1"/>
                <a:r>
                  <a:rPr lang="en-US" dirty="0">
                    <a:sym typeface="Symbol" pitchFamily="18" charset="2"/>
                  </a:rPr>
                  <a:t>Or 2) </a:t>
                </a:r>
                <a:r>
                  <a:rPr lang="en-US" dirty="0" err="1">
                    <a:sym typeface="Symbol" pitchFamily="18" charset="2"/>
                  </a:rPr>
                  <a:t>Inre</a:t>
                </a:r>
                <a:endParaRPr lang="en-US" dirty="0">
                  <a:sym typeface="Symbol" pitchFamily="18" charset="2"/>
                </a:endParaRPr>
              </a:p>
              <a:p>
                <a:r>
                  <a:rPr lang="en-US" dirty="0"/>
                  <a:t>Compare to every-visit MC w.</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232070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in-place version of value</a:t>
            </a:r>
          </a:p>
          <a:p>
            <a:r>
              <a:rPr lang="en-US" dirty="0"/>
              <a:t>iteration is even more extreme; there we alternate between improvement and evaluation</a:t>
            </a:r>
          </a:p>
          <a:p>
            <a:r>
              <a:rPr lang="en-US" dirty="0"/>
              <a:t>steps for single states.</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2749464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likely that only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for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next to goal is changed to lead to a different policy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but it is also possible that multiple states’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policies are </a:t>
                </a:r>
                <a:r>
                  <a:rPr lang="en-US" dirty="0" err="1"/>
                  <a:t>changed,esp</a:t>
                </a:r>
                <a:r>
                  <a:rPr lang="en-US" dirty="0"/>
                  <a:t>. if in-</a:t>
                </a:r>
                <a:r>
                  <a:rPr lang="en-US" dirty="0" err="1"/>
                  <a:t>pplace</a:t>
                </a:r>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(It is likely that only </a:t>
                </a:r>
                <a:r>
                  <a:rPr lang="en-US" i="0">
                    <a:latin typeface="Cambria Math" panose="02040503050406030204" pitchFamily="18" charset="0"/>
                  </a:rPr>
                  <a:t>𝑄(𝑠,𝑎)</a:t>
                </a:r>
                <a:r>
                  <a:rPr lang="en-US" dirty="0"/>
                  <a:t> for state </a:t>
                </a:r>
                <a:r>
                  <a:rPr lang="en-US" b="0" i="0">
                    <a:latin typeface="Cambria Math" panose="02040503050406030204" pitchFamily="18" charset="0"/>
                  </a:rPr>
                  <a:t>𝑠_1</a:t>
                </a:r>
                <a:r>
                  <a:rPr lang="en-US" dirty="0"/>
                  <a:t> next to goal is changed to lead to a different policy for </a:t>
                </a:r>
                <a:r>
                  <a:rPr lang="en-US" b="0" i="0">
                    <a:latin typeface="Cambria Math" panose="02040503050406030204" pitchFamily="18" charset="0"/>
                  </a:rPr>
                  <a:t>𝑠_1</a:t>
                </a:r>
                <a:r>
                  <a:rPr lang="en-US" dirty="0"/>
                  <a:t>, but it is also possible that multiple states’ </a:t>
                </a:r>
                <a:r>
                  <a:rPr lang="en-US" i="0">
                    <a:latin typeface="Cambria Math" panose="02040503050406030204" pitchFamily="18" charset="0"/>
                  </a:rPr>
                  <a:t>𝑄(𝑠,𝑎)</a:t>
                </a:r>
                <a:r>
                  <a:rPr lang="en-US" dirty="0"/>
                  <a:t> and policies are </a:t>
                </a:r>
                <a:r>
                  <a:rPr lang="en-US" dirty="0" err="1"/>
                  <a:t>changed,esp</a:t>
                </a:r>
                <a:r>
                  <a:rPr lang="en-US" dirty="0"/>
                  <a:t>. if in-</a:t>
                </a:r>
                <a:r>
                  <a:rPr lang="en-US" dirty="0" err="1"/>
                  <a:t>pplace</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012948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e.g., </a:t>
                </a:r>
                <a:r>
                  <a:rPr lang="en-US" dirty="0" err="1"/>
                  <a:t>softmax</a:t>
                </a:r>
                <a:r>
                  <a:rPr lang="en-US" dirty="0"/>
                  <a: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sup>
                    </m:sSup>
                  </m:oMath>
                </a14:m>
                <a:r>
                  <a:rPr lang="en-US" dirty="0"/>
                  <a:t> w. additional lower bound</a:t>
                </a:r>
                <a:endParaRPr lang="en-SE" dirty="0"/>
              </a:p>
            </p:txBody>
          </p:sp>
        </mc:Choice>
        <mc:Fallback xmlns="">
          <p:sp>
            <p:nvSpPr>
              <p:cNvPr id="3" name="Notes Placeholder 2"/>
              <p:cNvSpPr>
                <a:spLocks noGrp="1"/>
              </p:cNvSpPr>
              <p:nvPr>
                <p:ph type="body" idx="1"/>
              </p:nvPr>
            </p:nvSpPr>
            <p:spPr/>
            <p:txBody>
              <a:bodyPr/>
              <a:lstStyle/>
              <a:p>
                <a:r>
                  <a:rPr lang="en-US" dirty="0"/>
                  <a:t>e.g., </a:t>
                </a:r>
                <a:r>
                  <a:rPr lang="en-US" dirty="0" err="1"/>
                  <a:t>softmax</a:t>
                </a:r>
                <a:r>
                  <a:rPr lang="en-US" dirty="0"/>
                  <a:t> policy </a:t>
                </a:r>
                <a:r>
                  <a:rPr lang="en-US" i="0">
                    <a:latin typeface="Cambria Math" panose="02040503050406030204" pitchFamily="18" charset="0"/>
                  </a:rPr>
                  <a:t>𝜋(𝑎│𝑠)</a:t>
                </a:r>
                <a:r>
                  <a:rPr lang="en-US" b="0" i="0">
                    <a:latin typeface="Cambria Math" panose="02040503050406030204" pitchFamily="18" charset="0"/>
                  </a:rPr>
                  <a:t>∼𝑒^𝑞(𝑠,𝑎) </a:t>
                </a:r>
                <a:r>
                  <a:rPr lang="en-US" dirty="0"/>
                  <a:t> w. additional lower bound</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806575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1.png"/></Relationships>
</file>

<file path=ppt/slides/_rels/slide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40.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15.png"/><Relationship Id="rId4" Type="http://schemas.openxmlformats.org/officeDocument/2006/relationships/image" Target="../media/image310.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87.emf"/><Relationship Id="rId26" Type="http://schemas.openxmlformats.org/officeDocument/2006/relationships/image" Target="../media/image93.emf"/><Relationship Id="rId7" Type="http://schemas.openxmlformats.org/officeDocument/2006/relationships/image" Target="../media/image250.png"/><Relationship Id="rId12" Type="http://schemas.openxmlformats.org/officeDocument/2006/relationships/image" Target="../media/image86.emf"/><Relationship Id="rId25" Type="http://schemas.openxmlformats.org/officeDocument/2006/relationships/image" Target="../media/image92.emf"/><Relationship Id="rId2" Type="http://schemas.openxmlformats.org/officeDocument/2006/relationships/notesSlide" Target="../notesSlides/notesSlide24.xml"/><Relationship Id="rId16" Type="http://schemas.openxmlformats.org/officeDocument/2006/relationships/image" Target="../media/image90.emf"/><Relationship Id="rId29" Type="http://schemas.openxmlformats.org/officeDocument/2006/relationships/image" Target="../media/image96.png"/><Relationship Id="rId1" Type="http://schemas.openxmlformats.org/officeDocument/2006/relationships/slideLayout" Target="../slideLayouts/slideLayout2.xml"/><Relationship Id="rId11" Type="http://schemas.openxmlformats.org/officeDocument/2006/relationships/image" Target="../media/image85.emf"/><Relationship Id="rId24" Type="http://schemas.openxmlformats.org/officeDocument/2006/relationships/image" Target="../media/image91.emf"/><Relationship Id="rId32" Type="http://schemas.openxmlformats.org/officeDocument/2006/relationships/image" Target="../media/image99.png"/><Relationship Id="rId15" Type="http://schemas.openxmlformats.org/officeDocument/2006/relationships/image" Target="../media/image89.emf"/><Relationship Id="rId23" Type="http://schemas.openxmlformats.org/officeDocument/2006/relationships/image" Target="../media/image510.png"/><Relationship Id="rId28" Type="http://schemas.openxmlformats.org/officeDocument/2006/relationships/image" Target="../media/image95.png"/><Relationship Id="rId10" Type="http://schemas.openxmlformats.org/officeDocument/2006/relationships/image" Target="../media/image84.emf"/><Relationship Id="rId31" Type="http://schemas.openxmlformats.org/officeDocument/2006/relationships/image" Target="../media/image98.png"/><Relationship Id="rId9" Type="http://schemas.openxmlformats.org/officeDocument/2006/relationships/image" Target="../media/image83.emf"/><Relationship Id="rId14" Type="http://schemas.openxmlformats.org/officeDocument/2006/relationships/image" Target="../media/image88.emf"/><Relationship Id="rId27" Type="http://schemas.openxmlformats.org/officeDocument/2006/relationships/image" Target="../media/image94.emf"/><Relationship Id="rId30"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83.emf"/><Relationship Id="rId7"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84.emf"/><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davidsilver.uk/teachi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4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7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3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6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60.png"/><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emf"/></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80.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0.png"/><Relationship Id="rId3" Type="http://schemas.openxmlformats.org/officeDocument/2006/relationships/tags" Target="../tags/tag3.xml"/><Relationship Id="rId7" Type="http://schemas.openxmlformats.org/officeDocument/2006/relationships/image" Target="../media/image610.png"/><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8.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100.png"/><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111.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0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L7.2  Value-based RL</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4290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53409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2050" name="Picture 2">
            <a:extLst>
              <a:ext uri="{FF2B5EF4-FFF2-40B4-BE49-F238E27FC236}">
                <a16:creationId xmlns:a16="http://schemas.microsoft.com/office/drawing/2014/main" id="{3E1D8580-48BD-47EF-AF48-23391DA62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2" y="4024751"/>
            <a:ext cx="41052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MC prediction</a:t>
                </a:r>
              </a:p>
              <a:p>
                <a:r>
                  <a:rPr lang="en-US" dirty="0"/>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59014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47-0CFB-4B93-AF18-E5CEE442821E}"/>
              </a:ext>
            </a:extLst>
          </p:cNvPr>
          <p:cNvSpPr>
            <a:spLocks noGrp="1"/>
          </p:cNvSpPr>
          <p:nvPr>
            <p:ph type="title"/>
          </p:nvPr>
        </p:nvSpPr>
        <p:spPr>
          <a:xfrm>
            <a:off x="152400" y="274638"/>
            <a:ext cx="8915400" cy="868362"/>
          </a:xfrm>
        </p:spPr>
        <p:txBody>
          <a:bodyPr/>
          <a:lstStyle/>
          <a:p>
            <a:r>
              <a:rPr lang="en-US" sz="3200" dirty="0"/>
              <a:t>Monte Carlo (MC) Prediction (Policy Evaluation)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6D21E-E9DC-4144-B923-EC16B5DC2404}"/>
                  </a:ext>
                </a:extLst>
              </p:cNvPr>
              <p:cNvSpPr>
                <a:spLocks noGrp="1"/>
              </p:cNvSpPr>
              <p:nvPr>
                <p:ph idx="1"/>
              </p:nvPr>
            </p:nvSpPr>
            <p:spPr>
              <a:xfrm>
                <a:off x="457200" y="990600"/>
                <a:ext cx="8610600" cy="3657600"/>
              </a:xfrm>
            </p:spPr>
            <p:txBody>
              <a:bodyPr>
                <a:normAutofit fontScale="62500" lnSpcReduction="20000"/>
              </a:bodyPr>
              <a:lstStyle/>
              <a:p>
                <a:r>
                  <a:rPr lang="en-US" dirty="0"/>
                  <a:t>We consider episodic tasks: </a:t>
                </a:r>
              </a:p>
              <a:p>
                <a:pPr lvl="1"/>
                <a:r>
                  <a:rPr lang="en-US" dirty="0"/>
                  <a:t>Return (cumulative discounted reward)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endParaRPr lang="en-US" dirty="0"/>
              </a:p>
              <a:p>
                <a:pPr lvl="1"/>
                <a:r>
                  <a:rPr lang="en-US" b="0" dirty="0"/>
                  <a:t>Value function is expected return under policy </a:t>
                </a:r>
                <a14:m>
                  <m:oMath xmlns:m="http://schemas.openxmlformats.org/officeDocument/2006/math">
                    <m:r>
                      <a:rPr lang="en-US" b="0" i="1" smtClean="0">
                        <a:latin typeface="Cambria Math" panose="02040503050406030204" pitchFamily="18" charset="0"/>
                      </a:rPr>
                      <m:t>𝜋</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e>
                    </m:d>
                  </m:oMath>
                </a14:m>
                <a:endParaRPr lang="en-US" dirty="0"/>
              </a:p>
              <a:p>
                <a:r>
                  <a:rPr lang="en-US" dirty="0">
                    <a:sym typeface="Symbol" pitchFamily="18" charset="2"/>
                  </a:rPr>
                  <a:t>Collect episodes/trajectories under policy </a:t>
                </a:r>
                <a14:m>
                  <m:oMath xmlns:m="http://schemas.openxmlformats.org/officeDocument/2006/math">
                    <m:r>
                      <a:rPr lang="en-US" b="0" i="1" smtClean="0">
                        <a:latin typeface="Cambria Math" panose="02040503050406030204" pitchFamily="18" charset="0"/>
                        <a:sym typeface="Symbol" pitchFamily="18" charset="2"/>
                      </a:rPr>
                      <m:t>𝜋</m:t>
                    </m:r>
                  </m:oMath>
                </a14:m>
                <a:r>
                  <a:rPr lang="en-US" dirty="0">
                    <a:sym typeface="Symbol" pitchFamily="18" charset="2"/>
                  </a:rPr>
                  <a:t>; </a:t>
                </a:r>
                <a:r>
                  <a:rPr lang="en-US" dirty="0"/>
                  <a:t>After each episode, </a:t>
                </a:r>
                <a:r>
                  <a:rPr lang="en-US" dirty="0">
                    <a:sym typeface="Symbol" pitchFamily="18" charset="2"/>
                  </a:rPr>
                  <a:t>compute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oMath>
                </a14:m>
                <a:r>
                  <a:rPr lang="en-US" dirty="0">
                    <a:sym typeface="Symbol" pitchFamily="18" charset="2"/>
                  </a:rPr>
                  <a:t> for each state </a:t>
                </a:r>
                <a14:m>
                  <m:oMath xmlns:m="http://schemas.openxmlformats.org/officeDocument/2006/math">
                    <m:sSub>
                      <m:sSubPr>
                        <m:ctrlPr>
                          <a:rPr lang="en-US" b="0" i="1" smtClean="0">
                            <a:latin typeface="Cambria Math" panose="02040503050406030204" pitchFamily="18" charset="0"/>
                            <a:sym typeface="Symbol" pitchFamily="18" charset="2"/>
                          </a:rPr>
                        </m:ctrlPr>
                      </m:sSubPr>
                      <m:e>
                        <m:r>
                          <a:rPr lang="en-US" b="0" i="1" smtClean="0">
                            <a:latin typeface="Cambria Math" panose="02040503050406030204" pitchFamily="18" charset="0"/>
                            <a:sym typeface="Symbol" pitchFamily="18" charset="2"/>
                          </a:rPr>
                          <m:t>𝑆</m:t>
                        </m:r>
                      </m:e>
                      <m:sub>
                        <m:r>
                          <a:rPr lang="en-US" b="0" i="1" smtClean="0">
                            <a:latin typeface="Cambria Math" panose="02040503050406030204" pitchFamily="18" charset="0"/>
                            <a:sym typeface="Symbol" pitchFamily="18" charset="2"/>
                          </a:rPr>
                          <m:t>𝑡</m:t>
                        </m:r>
                      </m:sub>
                    </m:sSub>
                  </m:oMath>
                </a14:m>
                <a:r>
                  <a:rPr lang="en-US" dirty="0">
                    <a:sym typeface="Symbol" pitchFamily="18" charset="2"/>
                  </a:rPr>
                  <a:t> encountered in the episode (either first-visit or every-visit); estimate expected 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ym typeface="Symbol" pitchFamily="18" charset="2"/>
                  </a:rPr>
                  <a:t> with empirical mean return by averaging over all episodes. </a:t>
                </a:r>
                <a:r>
                  <a:rPr lang="en-US" dirty="0"/>
                  <a:t>Value function update (incremental):</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Step size </a:t>
                </a:r>
                <a14:m>
                  <m:oMath xmlns:m="http://schemas.openxmlformats.org/officeDocument/2006/math">
                    <m:r>
                      <a:rPr lang="en-US" i="1">
                        <a:latin typeface="Cambria Math" panose="02040503050406030204" pitchFamily="18" charset="0"/>
                      </a:rPr>
                      <m:t>𝛼</m:t>
                    </m:r>
                  </m:oMath>
                </a14:m>
                <a:r>
                  <a:rPr lang="en-US" dirty="0"/>
                  <a:t> can be constant, or can be typically reduced gradually until convergence.</a:t>
                </a:r>
              </a:p>
              <a:p>
                <a:r>
                  <a:rPr lang="en-US" dirty="0"/>
                  <a:t>Q 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e>
                    </m:d>
                  </m:oMath>
                </a14:m>
                <a:r>
                  <a:rPr lang="en-US" dirty="0"/>
                  <a:t> can be estimated similarly.</a:t>
                </a:r>
              </a:p>
            </p:txBody>
          </p:sp>
        </mc:Choice>
        <mc:Fallback xmlns="">
          <p:sp>
            <p:nvSpPr>
              <p:cNvPr id="3" name="Content Placeholder 2">
                <a:extLst>
                  <a:ext uri="{FF2B5EF4-FFF2-40B4-BE49-F238E27FC236}">
                    <a16:creationId xmlns:a16="http://schemas.microsoft.com/office/drawing/2014/main" id="{E346D21E-E9DC-4144-B923-EC16B5DC2404}"/>
                  </a:ext>
                </a:extLst>
              </p:cNvPr>
              <p:cNvSpPr>
                <a:spLocks noGrp="1" noRot="1" noChangeAspect="1" noMove="1" noResize="1" noEditPoints="1" noAdjustHandles="1" noChangeArrowheads="1" noChangeShapeType="1" noTextEdit="1"/>
              </p:cNvSpPr>
              <p:nvPr>
                <p:ph idx="1"/>
              </p:nvPr>
            </p:nvSpPr>
            <p:spPr>
              <a:xfrm>
                <a:off x="457200" y="990600"/>
                <a:ext cx="8610600" cy="3657600"/>
              </a:xfrm>
              <a:blipFill>
                <a:blip r:embed="rId3"/>
                <a:stretch>
                  <a:fillRect l="-637" t="-5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869FB21-7B8A-4BEE-926E-3D7F1C36648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8" name="Picture 7">
            <a:extLst>
              <a:ext uri="{FF2B5EF4-FFF2-40B4-BE49-F238E27FC236}">
                <a16:creationId xmlns:a16="http://schemas.microsoft.com/office/drawing/2014/main" id="{5ACCD24F-2531-486C-9263-C018B26D0286}"/>
              </a:ext>
            </a:extLst>
          </p:cNvPr>
          <p:cNvPicPr>
            <a:picLocks noChangeAspect="1"/>
          </p:cNvPicPr>
          <p:nvPr/>
        </p:nvPicPr>
        <p:blipFill>
          <a:blip r:embed="rId4"/>
          <a:stretch>
            <a:fillRect/>
          </a:stretch>
        </p:blipFill>
        <p:spPr>
          <a:xfrm>
            <a:off x="1676400" y="4244683"/>
            <a:ext cx="6172200" cy="2635834"/>
          </a:xfrm>
          <a:prstGeom prst="rect">
            <a:avLst/>
          </a:prstGeom>
        </p:spPr>
      </p:pic>
    </p:spTree>
    <p:extLst>
      <p:ext uri="{BB962C8B-B14F-4D97-AF65-F5344CB8AC3E}">
        <p14:creationId xmlns:p14="http://schemas.microsoft.com/office/powerpoint/2010/main" val="283626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AA0CC7-79DA-4662-9460-F41A7DB18726}"/>
              </a:ext>
            </a:extLst>
          </p:cNvPr>
          <p:cNvPicPr>
            <a:picLocks noChangeAspect="1"/>
          </p:cNvPicPr>
          <p:nvPr/>
        </p:nvPicPr>
        <p:blipFill>
          <a:blip r:embed="rId2"/>
          <a:stretch>
            <a:fillRect/>
          </a:stretch>
        </p:blipFill>
        <p:spPr>
          <a:xfrm>
            <a:off x="587422" y="2822056"/>
            <a:ext cx="8273956" cy="3848609"/>
          </a:xfrm>
          <a:prstGeom prst="rect">
            <a:avLst/>
          </a:prstGeom>
        </p:spPr>
      </p:pic>
      <p:sp>
        <p:nvSpPr>
          <p:cNvPr id="2" name="Title 1">
            <a:extLst>
              <a:ext uri="{FF2B5EF4-FFF2-40B4-BE49-F238E27FC236}">
                <a16:creationId xmlns:a16="http://schemas.microsoft.com/office/drawing/2014/main" id="{CACCA546-880B-4C67-8C62-F2739050E240}"/>
              </a:ext>
            </a:extLst>
          </p:cNvPr>
          <p:cNvSpPr>
            <a:spLocks noGrp="1"/>
          </p:cNvSpPr>
          <p:nvPr>
            <p:ph type="title"/>
          </p:nvPr>
        </p:nvSpPr>
        <p:spPr/>
        <p:txBody>
          <a:bodyPr/>
          <a:lstStyle/>
          <a:p>
            <a:r>
              <a:rPr lang="en-US" dirty="0"/>
              <a:t>MC Prediction Details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6005F-378A-4ED3-8677-4758EF846FF1}"/>
                  </a:ext>
                </a:extLst>
              </p:cNvPr>
              <p:cNvSpPr>
                <a:spLocks noGrp="1"/>
              </p:cNvSpPr>
              <p:nvPr>
                <p:ph idx="1"/>
              </p:nvPr>
            </p:nvSpPr>
            <p:spPr>
              <a:xfrm>
                <a:off x="282622" y="1115355"/>
                <a:ext cx="8404178" cy="1752600"/>
              </a:xfrm>
            </p:spPr>
            <p:txBody>
              <a:bodyPr>
                <a:normAutofit fontScale="70000" lnSpcReduction="20000"/>
              </a:bodyPr>
              <a:lstStyle/>
              <a:p>
                <a:r>
                  <a:rPr lang="en-US" dirty="0"/>
                  <a:t>State </a:t>
                </a:r>
                <a14:m>
                  <m:oMath xmlns:m="http://schemas.openxmlformats.org/officeDocument/2006/math">
                    <m:r>
                      <a:rPr lang="en-US" i="1" dirty="0" smtClean="0">
                        <a:latin typeface="Cambria Math" panose="02040503050406030204" pitchFamily="18" charset="0"/>
                      </a:rPr>
                      <m:t>𝑠</m:t>
                    </m:r>
                  </m:oMath>
                </a14:m>
                <a:r>
                  <a:rPr lang="en-US" dirty="0"/>
                  <a:t> may be visited multiple times in the same episode; let us call the first time it is visited in an episode the first visit to </a:t>
                </a:r>
                <a14:m>
                  <m:oMath xmlns:m="http://schemas.openxmlformats.org/officeDocument/2006/math">
                    <m:r>
                      <a:rPr lang="en-US" i="1" dirty="0" smtClean="0">
                        <a:latin typeface="Cambria Math" panose="02040503050406030204" pitchFamily="18" charset="0"/>
                      </a:rPr>
                      <m:t>𝑠</m:t>
                    </m:r>
                  </m:oMath>
                </a14:m>
                <a:r>
                  <a:rPr lang="en-US" dirty="0"/>
                  <a:t>. </a:t>
                </a:r>
              </a:p>
              <a:p>
                <a:pPr lvl="1"/>
                <a:r>
                  <a:rPr lang="en-US" dirty="0"/>
                  <a:t>The </a:t>
                </a:r>
                <a:r>
                  <a:rPr lang="en-US" dirty="0">
                    <a:solidFill>
                      <a:srgbClr val="C00000"/>
                    </a:solidFill>
                  </a:rPr>
                  <a:t>first-visit</a:t>
                </a:r>
                <a:r>
                  <a:rPr lang="en-US" dirty="0"/>
                  <a:t> MC method estimates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 the average of the returns following first visits to </a:t>
                </a:r>
                <a14:m>
                  <m:oMath xmlns:m="http://schemas.openxmlformats.org/officeDocument/2006/math">
                    <m:r>
                      <a:rPr lang="en-US" i="1" dirty="0" smtClean="0">
                        <a:latin typeface="Cambria Math" panose="02040503050406030204" pitchFamily="18" charset="0"/>
                      </a:rPr>
                      <m:t>𝑠</m:t>
                    </m:r>
                  </m:oMath>
                </a14:m>
                <a:r>
                  <a:rPr lang="en-US" dirty="0"/>
                  <a:t>,</a:t>
                </a:r>
              </a:p>
              <a:p>
                <a:pPr lvl="1"/>
                <a:r>
                  <a:rPr lang="en-US" dirty="0"/>
                  <a:t>The </a:t>
                </a:r>
                <a:r>
                  <a:rPr lang="en-US" dirty="0">
                    <a:solidFill>
                      <a:srgbClr val="C00000"/>
                    </a:solidFill>
                  </a:rPr>
                  <a:t>every-visit</a:t>
                </a:r>
                <a:r>
                  <a:rPr lang="en-US" dirty="0"/>
                  <a:t> MC method averages the returns following all visits to </a:t>
                </a:r>
                <a14:m>
                  <m:oMath xmlns:m="http://schemas.openxmlformats.org/officeDocument/2006/math">
                    <m:r>
                      <a:rPr lang="en-US" i="1" dirty="0" smtClean="0">
                        <a:latin typeface="Cambria Math" panose="02040503050406030204" pitchFamily="18" charset="0"/>
                      </a:rPr>
                      <m:t>𝑠</m:t>
                    </m:r>
                  </m:oMath>
                </a14:m>
                <a:r>
                  <a:rPr lang="en-US" dirty="0"/>
                  <a:t> (show below).</a:t>
                </a:r>
                <a:endParaRPr lang="en-SE" dirty="0"/>
              </a:p>
            </p:txBody>
          </p:sp>
        </mc:Choice>
        <mc:Fallback xmlns="">
          <p:sp>
            <p:nvSpPr>
              <p:cNvPr id="3" name="Content Placeholder 2">
                <a:extLst>
                  <a:ext uri="{FF2B5EF4-FFF2-40B4-BE49-F238E27FC236}">
                    <a16:creationId xmlns:a16="http://schemas.microsoft.com/office/drawing/2014/main" id="{C826005F-378A-4ED3-8677-4758EF846FF1}"/>
                  </a:ext>
                </a:extLst>
              </p:cNvPr>
              <p:cNvSpPr>
                <a:spLocks noGrp="1" noRot="1" noChangeAspect="1" noMove="1" noResize="1" noEditPoints="1" noAdjustHandles="1" noChangeArrowheads="1" noChangeShapeType="1" noTextEdit="1"/>
              </p:cNvSpPr>
              <p:nvPr>
                <p:ph idx="1"/>
              </p:nvPr>
            </p:nvSpPr>
            <p:spPr>
              <a:xfrm>
                <a:off x="282622" y="1115355"/>
                <a:ext cx="8404178" cy="1752600"/>
              </a:xfrm>
              <a:blipFill>
                <a:blip r:embed="rId3"/>
                <a:stretch>
                  <a:fillRect l="-798" t="-5923" r="-1233" b="-52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00F427-4F6A-4965-98C3-62A659C35AB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5FE2C-66C4-4C43-8393-F0C167D91BC3}"/>
                  </a:ext>
                </a:extLst>
              </p:cNvPr>
              <p:cNvSpPr/>
              <p:nvPr/>
            </p:nvSpPr>
            <p:spPr bwMode="auto">
              <a:xfrm>
                <a:off x="6608770" y="5321495"/>
                <a:ext cx="2133600"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400" b="0" i="0" u="none" strike="noStrike" cap="none" normalizeH="0" baseline="0" dirty="0">
                    <a:ln>
                      <a:noFill/>
                    </a:ln>
                    <a:solidFill>
                      <a:schemeClr val="tx1"/>
                    </a:solidFill>
                    <a:effectLst/>
                    <a:latin typeface="Arial" charset="0"/>
                  </a:rPr>
                  <a:t>Go backwards from last non-terminal </a:t>
                </a:r>
                <a14:m>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𝑆</m:t>
                        </m:r>
                      </m:e>
                      <m:sub>
                        <m:r>
                          <a:rPr kumimoji="0" lang="en-US" sz="1400" b="0" i="1" u="none" strike="noStrike" cap="none" normalizeH="0" baseline="0" smtClean="0">
                            <a:ln>
                              <a:noFill/>
                            </a:ln>
                            <a:solidFill>
                              <a:schemeClr val="tx1"/>
                            </a:solidFill>
                            <a:effectLst/>
                            <a:latin typeface="Cambria Math" panose="02040503050406030204" pitchFamily="18" charset="0"/>
                          </a:rPr>
                          <m:t>𝑇</m:t>
                        </m:r>
                        <m:r>
                          <a:rPr lang="en-US" sz="1400" i="1">
                            <a:latin typeface="Cambria Math" panose="02040503050406030204" pitchFamily="18" charset="0"/>
                          </a:rPr>
                          <m:t>−1</m:t>
                        </m:r>
                      </m:sub>
                    </m:sSub>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7" name="Rectangle 6">
                <a:extLst>
                  <a:ext uri="{FF2B5EF4-FFF2-40B4-BE49-F238E27FC236}">
                    <a16:creationId xmlns:a16="http://schemas.microsoft.com/office/drawing/2014/main" id="{6BF5FE2C-66C4-4C43-8393-F0C167D91BC3}"/>
                  </a:ext>
                </a:extLst>
              </p:cNvPr>
              <p:cNvSpPr>
                <a:spLocks noRot="1" noChangeAspect="1" noMove="1" noResize="1" noEditPoints="1" noAdjustHandles="1" noChangeArrowheads="1" noChangeShapeType="1" noTextEdit="1"/>
              </p:cNvSpPr>
              <p:nvPr/>
            </p:nvSpPr>
            <p:spPr bwMode="auto">
              <a:xfrm>
                <a:off x="6608770" y="5321495"/>
                <a:ext cx="2133600" cy="516787"/>
              </a:xfrm>
              <a:prstGeom prst="rect">
                <a:avLst/>
              </a:prstGeom>
              <a:blipFill>
                <a:blip r:embed="rId4"/>
                <a:stretch>
                  <a:fillRect l="-568" t="-1149" b="-10345"/>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1A14B0-335E-4626-847C-0871F097B3B6}"/>
                  </a:ext>
                </a:extLst>
              </p:cNvPr>
              <p:cNvSpPr/>
              <p:nvPr/>
            </p:nvSpPr>
            <p:spPr bwMode="auto">
              <a:xfrm>
                <a:off x="5268888" y="6080096"/>
                <a:ext cx="3494112" cy="516787"/>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0" dirty="0"/>
                  <a:t>Can compute running avg w. incremental update </a:t>
                </a:r>
                <a14:m>
                  <m:oMath xmlns:m="http://schemas.openxmlformats.org/officeDocument/2006/math">
                    <m:r>
                      <a:rPr lang="en-US" sz="1400" b="0" i="1" dirty="0" smtClean="0">
                        <a:latin typeface="Cambria Math" panose="02040503050406030204" pitchFamily="18" charset="0"/>
                      </a:rPr>
                      <m:t>𝑉</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𝛼</m:t>
                        </m:r>
                      </m:sub>
                    </m:sSub>
                    <m:r>
                      <a:rPr lang="en-US" sz="1400" b="0" i="1" dirty="0" smtClean="0">
                        <a:latin typeface="Cambria Math" panose="02040503050406030204" pitchFamily="18" charset="0"/>
                      </a:rPr>
                      <m:t>𝑅𝑒𝑡𝑢𝑟𝑛𝑠</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𝑆</m:t>
                        </m:r>
                      </m:e>
                      <m:sub>
                        <m:r>
                          <a:rPr lang="en-US" sz="1400" b="0" i="1" dirty="0" smtClean="0">
                            <a:latin typeface="Cambria Math" panose="02040503050406030204" pitchFamily="18" charset="0"/>
                          </a:rPr>
                          <m:t>𝑡</m:t>
                        </m:r>
                      </m:sub>
                    </m:sSub>
                    <m:r>
                      <a:rPr lang="en-US" sz="1400" b="0" i="1" dirty="0" smtClean="0">
                        <a:latin typeface="Cambria Math" panose="02040503050406030204" pitchFamily="18" charset="0"/>
                      </a:rPr>
                      <m:t>)</m:t>
                    </m:r>
                  </m:oMath>
                </a14:m>
                <a:endParaRPr kumimoji="0" lang="en-SE" sz="1400" b="0" i="0" u="none" strike="noStrike" cap="none" normalizeH="0" baseline="0" dirty="0">
                  <a:ln>
                    <a:noFill/>
                  </a:ln>
                  <a:solidFill>
                    <a:schemeClr val="tx1"/>
                  </a:solidFill>
                  <a:effectLst/>
                  <a:latin typeface="Arial" charset="0"/>
                </a:endParaRPr>
              </a:p>
            </p:txBody>
          </p:sp>
        </mc:Choice>
        <mc:Fallback xmlns="">
          <p:sp>
            <p:nvSpPr>
              <p:cNvPr id="12" name="Rectangle 11">
                <a:extLst>
                  <a:ext uri="{FF2B5EF4-FFF2-40B4-BE49-F238E27FC236}">
                    <a16:creationId xmlns:a16="http://schemas.microsoft.com/office/drawing/2014/main" id="{281A14B0-335E-4626-847C-0871F097B3B6}"/>
                  </a:ext>
                </a:extLst>
              </p:cNvPr>
              <p:cNvSpPr>
                <a:spLocks noRot="1" noChangeAspect="1" noMove="1" noResize="1" noEditPoints="1" noAdjustHandles="1" noChangeArrowheads="1" noChangeShapeType="1" noTextEdit="1"/>
              </p:cNvSpPr>
              <p:nvPr/>
            </p:nvSpPr>
            <p:spPr bwMode="auto">
              <a:xfrm>
                <a:off x="5268888" y="6080096"/>
                <a:ext cx="3494112" cy="516787"/>
              </a:xfrm>
              <a:prstGeom prst="rect">
                <a:avLst/>
              </a:prstGeom>
              <a:blipFill>
                <a:blip r:embed="rId5"/>
                <a:stretch>
                  <a:fillRect l="-347" b="-11494"/>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3" name="Arrow: Right 12">
            <a:extLst>
              <a:ext uri="{FF2B5EF4-FFF2-40B4-BE49-F238E27FC236}">
                <a16:creationId xmlns:a16="http://schemas.microsoft.com/office/drawing/2014/main" id="{C6C7F8C6-C294-44AA-B397-C1696ED917C2}"/>
              </a:ext>
            </a:extLst>
          </p:cNvPr>
          <p:cNvSpPr/>
          <p:nvPr/>
        </p:nvSpPr>
        <p:spPr bwMode="auto">
          <a:xfrm flipH="1">
            <a:off x="4876800" y="626764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9" name="Arrow: Right 18">
            <a:extLst>
              <a:ext uri="{FF2B5EF4-FFF2-40B4-BE49-F238E27FC236}">
                <a16:creationId xmlns:a16="http://schemas.microsoft.com/office/drawing/2014/main" id="{78C60B4C-A295-4918-9CD7-DB72FABBB584}"/>
              </a:ext>
            </a:extLst>
          </p:cNvPr>
          <p:cNvSpPr/>
          <p:nvPr/>
        </p:nvSpPr>
        <p:spPr bwMode="auto">
          <a:xfrm flipH="1">
            <a:off x="6248400" y="5321495"/>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61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478-8001-4770-BD28-5C38426BA412}"/>
              </a:ext>
            </a:extLst>
          </p:cNvPr>
          <p:cNvSpPr>
            <a:spLocks noGrp="1"/>
          </p:cNvSpPr>
          <p:nvPr>
            <p:ph type="title"/>
          </p:nvPr>
        </p:nvSpPr>
        <p:spPr/>
        <p:txBody>
          <a:bodyPr/>
          <a:lstStyle/>
          <a:p>
            <a:r>
              <a:rPr lang="en-US" dirty="0"/>
              <a:t>Example: Computing Returns for One Episode</a:t>
            </a:r>
            <a:endParaRPr lang="en-SE" dirty="0"/>
          </a:p>
        </p:txBody>
      </p:sp>
      <p:sp>
        <p:nvSpPr>
          <p:cNvPr id="3" name="Content Placeholder 2">
            <a:extLst>
              <a:ext uri="{FF2B5EF4-FFF2-40B4-BE49-F238E27FC236}">
                <a16:creationId xmlns:a16="http://schemas.microsoft.com/office/drawing/2014/main" id="{F7C26ED0-08BC-419C-B56E-1533DCE58285}"/>
              </a:ext>
            </a:extLst>
          </p:cNvPr>
          <p:cNvSpPr>
            <a:spLocks noGrp="1"/>
          </p:cNvSpPr>
          <p:nvPr>
            <p:ph idx="1"/>
          </p:nvPr>
        </p:nvSpPr>
        <p:spPr>
          <a:xfrm>
            <a:off x="457200" y="1295400"/>
            <a:ext cx="8229600" cy="930950"/>
          </a:xfrm>
        </p:spPr>
        <p:txBody>
          <a:bodyPr>
            <a:normAutofit fontScale="85000" lnSpcReduction="10000"/>
          </a:bodyPr>
          <a:lstStyle/>
          <a:p>
            <a:r>
              <a:rPr lang="en-US" dirty="0"/>
              <a:t>Working backward is more efficient than working forward as it avoids redundant computations.</a:t>
            </a:r>
            <a:endParaRPr lang="en-SE" dirty="0"/>
          </a:p>
        </p:txBody>
      </p:sp>
      <p:sp>
        <p:nvSpPr>
          <p:cNvPr id="4" name="Slide Number Placeholder 3">
            <a:extLst>
              <a:ext uri="{FF2B5EF4-FFF2-40B4-BE49-F238E27FC236}">
                <a16:creationId xmlns:a16="http://schemas.microsoft.com/office/drawing/2014/main" id="{F5A43B6C-0892-49E1-915D-EE2D72EC236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5" name="Picture 4">
            <a:extLst>
              <a:ext uri="{FF2B5EF4-FFF2-40B4-BE49-F238E27FC236}">
                <a16:creationId xmlns:a16="http://schemas.microsoft.com/office/drawing/2014/main" id="{F4993479-753A-443C-A76D-D7FD3E3078E9}"/>
              </a:ext>
            </a:extLst>
          </p:cNvPr>
          <p:cNvPicPr>
            <a:picLocks noChangeAspect="1"/>
          </p:cNvPicPr>
          <p:nvPr/>
        </p:nvPicPr>
        <p:blipFill>
          <a:blip r:embed="rId2"/>
          <a:stretch>
            <a:fillRect/>
          </a:stretch>
        </p:blipFill>
        <p:spPr>
          <a:xfrm>
            <a:off x="762000" y="2226350"/>
            <a:ext cx="7620000" cy="4631650"/>
          </a:xfrm>
          <a:prstGeom prst="rect">
            <a:avLst/>
          </a:prstGeom>
        </p:spPr>
      </p:pic>
    </p:spTree>
    <p:extLst>
      <p:ext uri="{BB962C8B-B14F-4D97-AF65-F5344CB8AC3E}">
        <p14:creationId xmlns:p14="http://schemas.microsoft.com/office/powerpoint/2010/main" val="19006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93B0A1A-3C0E-4F41-9E35-F16F4D2D364F}"/>
                  </a:ext>
                </a:extLst>
              </p:cNvPr>
              <p:cNvSpPr>
                <a:spLocks noGrp="1"/>
              </p:cNvSpPr>
              <p:nvPr>
                <p:ph type="title"/>
              </p:nvPr>
            </p:nvSpPr>
            <p:spPr>
              <a:xfrm>
                <a:off x="304800" y="274638"/>
                <a:ext cx="8763000" cy="868362"/>
              </a:xfrm>
            </p:spPr>
            <p:txBody>
              <a:bodyPr/>
              <a:lstStyle/>
              <a:p>
                <a:r>
                  <a:rPr lang="en-US" sz="3600" dirty="0"/>
                  <a:t>Exploration in MC Prediction for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𝑞</m:t>
                        </m:r>
                      </m:e>
                      <m:sub>
                        <m:r>
                          <a:rPr lang="en-US" sz="3600" i="1">
                            <a:latin typeface="Cambria Math" panose="02040503050406030204" pitchFamily="18" charset="0"/>
                          </a:rPr>
                          <m:t>𝜋</m:t>
                        </m:r>
                      </m:sub>
                    </m:sSub>
                    <m:d>
                      <m:dPr>
                        <m:ctrlPr>
                          <a:rPr lang="en-US" sz="3600" i="1">
                            <a:latin typeface="Cambria Math" panose="02040503050406030204" pitchFamily="18" charset="0"/>
                          </a:rPr>
                        </m:ctrlPr>
                      </m:dPr>
                      <m:e>
                        <m:r>
                          <a:rPr lang="en-US" sz="3600" i="1">
                            <a:latin typeface="Cambria Math" panose="02040503050406030204" pitchFamily="18" charset="0"/>
                          </a:rPr>
                          <m:t>𝑠</m:t>
                        </m:r>
                        <m:r>
                          <a:rPr lang="en-US" sz="3600" i="1">
                            <a:latin typeface="Cambria Math" panose="02040503050406030204" pitchFamily="18" charset="0"/>
                          </a:rPr>
                          <m:t>,</m:t>
                        </m:r>
                        <m:r>
                          <a:rPr lang="en-US" sz="3600" i="1">
                            <a:latin typeface="Cambria Math" panose="02040503050406030204" pitchFamily="18" charset="0"/>
                          </a:rPr>
                          <m:t>𝑎</m:t>
                        </m:r>
                      </m:e>
                    </m:d>
                  </m:oMath>
                </a14:m>
                <a:r>
                  <a:rPr lang="en-US" sz="3600" dirty="0"/>
                  <a:t> </a:t>
                </a:r>
                <a:endParaRPr lang="en-SE" sz="3600" dirty="0"/>
              </a:p>
            </p:txBody>
          </p:sp>
        </mc:Choice>
        <mc:Fallback xmlns="">
          <p:sp>
            <p:nvSpPr>
              <p:cNvPr id="2" name="Title 1">
                <a:extLst>
                  <a:ext uri="{FF2B5EF4-FFF2-40B4-BE49-F238E27FC236}">
                    <a16:creationId xmlns:a16="http://schemas.microsoft.com/office/drawing/2014/main" id="{E93B0A1A-3C0E-4F41-9E35-F16F4D2D364F}"/>
                  </a:ext>
                </a:extLst>
              </p:cNvPr>
              <p:cNvSpPr>
                <a:spLocks noGrp="1" noRot="1" noChangeAspect="1" noMove="1" noResize="1" noEditPoints="1" noAdjustHandles="1" noChangeArrowheads="1" noChangeShapeType="1" noTextEdit="1"/>
              </p:cNvSpPr>
              <p:nvPr>
                <p:ph type="title"/>
              </p:nvPr>
            </p:nvSpPr>
            <p:spPr>
              <a:xfrm>
                <a:off x="304800" y="274638"/>
                <a:ext cx="8763000" cy="868362"/>
              </a:xfrm>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C76DA9-6A48-4384-BEA1-A04607DEC34F}"/>
                  </a:ext>
                </a:extLst>
              </p:cNvPr>
              <p:cNvSpPr>
                <a:spLocks noGrp="1"/>
              </p:cNvSpPr>
              <p:nvPr>
                <p:ph idx="1"/>
              </p:nvPr>
            </p:nvSpPr>
            <p:spPr>
              <a:xfrm>
                <a:off x="457200" y="1295400"/>
                <a:ext cx="5410200" cy="5105400"/>
              </a:xfrm>
            </p:spPr>
            <p:txBody>
              <a:bodyPr>
                <a:normAutofit fontScale="85000" lnSpcReduction="10000"/>
              </a:bodyPr>
              <a:lstStyle/>
              <a:p>
                <a:r>
                  <a:rPr lang="en-US" dirty="0"/>
                  <a:t>For any policy (det or </a:t>
                </a:r>
                <a:r>
                  <a:rPr lang="en-US" dirty="0" err="1"/>
                  <a:t>sto</a:t>
                </a:r>
                <a:r>
                  <a:rPr lang="en-US" dirty="0"/>
                  <a:t>): </a:t>
                </a:r>
                <a:r>
                  <a:rPr lang="en-US" dirty="0">
                    <a:solidFill>
                      <a:srgbClr val="C00000"/>
                    </a:solidFill>
                  </a:rPr>
                  <a:t>exploring starts</a:t>
                </a:r>
              </a:p>
              <a:p>
                <a:pPr lvl="1"/>
                <a:r>
                  <a:rPr lang="en-US" dirty="0">
                    <a:solidFill>
                      <a:schemeClr val="tx1"/>
                    </a:solidFill>
                  </a:rPr>
                  <a:t>Specify that the episodes start in </a:t>
                </a:r>
                <a14:m>
                  <m:oMath xmlns:m="http://schemas.openxmlformats.org/officeDocument/2006/math">
                    <m:r>
                      <a:rPr lang="en-US" b="0" i="0"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𝑠</m:t>
                        </m:r>
                      </m:e>
                      <m:sub>
                        <m:r>
                          <a:rPr lang="en-US" i="1">
                            <a:solidFill>
                              <a:srgbClr val="0070C0"/>
                            </a:solidFill>
                            <a:latin typeface="Cambria Math" panose="02040503050406030204" pitchFamily="18" charset="0"/>
                          </a:rPr>
                          <m:t>0</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𝑎</m:t>
                        </m:r>
                      </m:e>
                      <m:sub>
                        <m:r>
                          <a:rPr lang="en-US" i="1">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oMath>
                </a14:m>
                <a:r>
                  <a:rPr lang="en-US" dirty="0">
                    <a:solidFill>
                      <a:schemeClr val="tx1"/>
                    </a:solidFill>
                  </a:rPr>
                  <a:t>, and that every possible </a:t>
                </a:r>
                <a14:m>
                  <m:oMath xmlns:m="http://schemas.openxmlformats.org/officeDocument/2006/math">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r>
                  <a:rPr lang="en-US" dirty="0">
                    <a:solidFill>
                      <a:schemeClr val="tx1"/>
                    </a:solidFill>
                  </a:rPr>
                  <a:t> has a nonzero probability of being selected as the start.</a:t>
                </a:r>
              </a:p>
              <a:p>
                <a:pPr lvl="1"/>
                <a:r>
                  <a:rPr lang="en-US" dirty="0"/>
                  <a:t>From </a:t>
                </a:r>
                <a14:m>
                  <m:oMath xmlns:m="http://schemas.openxmlformats.org/officeDocument/2006/math">
                    <m:r>
                      <a:rPr lang="en-US">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US" dirty="0"/>
                  <a:t> follow policy </a:t>
                </a:r>
                <a14:m>
                  <m:oMath xmlns:m="http://schemas.openxmlformats.org/officeDocument/2006/math">
                    <m:r>
                      <a:rPr lang="en-US">
                        <a:latin typeface="Cambria Math" panose="02040503050406030204" pitchFamily="18" charset="0"/>
                      </a:rPr>
                      <m:t>𝜋</m:t>
                    </m:r>
                  </m:oMath>
                </a14:m>
                <a:r>
                  <a:rPr lang="en-US" dirty="0"/>
                  <a:t> for action selection</a:t>
                </a:r>
              </a:p>
              <a:p>
                <a:pPr lvl="2"/>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0</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𝑎</m:t>
                        </m:r>
                      </m:e>
                      <m:sub>
                        <m:r>
                          <a:rPr lang="en-US" b="0" i="1" smtClean="0">
                            <a:solidFill>
                              <a:srgbClr val="0070C0"/>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𝑠</m:t>
                        </m:r>
                      </m:e>
                      <m:sub>
                        <m:r>
                          <a:rPr lang="en-US" b="0" i="1" smtClean="0">
                            <a:solidFill>
                              <a:srgbClr val="C00000"/>
                            </a:solidFill>
                            <a:latin typeface="Cambria Math" panose="02040503050406030204" pitchFamily="18" charset="0"/>
                          </a:rPr>
                          <m:t>2</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a14:m>
                <a:endParaRPr lang="en-US" dirty="0">
                  <a:solidFill>
                    <a:srgbClr val="C00000"/>
                  </a:solidFill>
                </a:endParaRPr>
              </a:p>
              <a:p>
                <a:pPr lvl="1"/>
                <a:r>
                  <a:rPr lang="en-US" dirty="0"/>
                  <a:t>May not be always feasible for complex environments.</a:t>
                </a:r>
              </a:p>
              <a:p>
                <a:r>
                  <a:rPr lang="en-US" dirty="0">
                    <a:solidFill>
                      <a:schemeClr val="tx1"/>
                    </a:solidFill>
                  </a:rPr>
                  <a:t>For stochastic policy</a:t>
                </a:r>
              </a:p>
              <a:p>
                <a:pPr lvl="1"/>
                <a14:m>
                  <m:oMath xmlns:m="http://schemas.openxmlformats.org/officeDocument/2006/math">
                    <m:r>
                      <a:rPr lang="en-US" b="0" i="1" smtClean="0">
                        <a:solidFill>
                          <a:schemeClr val="tx1"/>
                        </a:solidFill>
                        <a:latin typeface="Cambria Math" panose="02040503050406030204" pitchFamily="18" charset="0"/>
                      </a:rPr>
                      <m:t>𝜖</m:t>
                    </m:r>
                  </m:oMath>
                </a14:m>
                <a:r>
                  <a:rPr lang="en-US" dirty="0">
                    <a:solidFill>
                      <a:schemeClr val="tx1"/>
                    </a:solidFill>
                  </a:rPr>
                  <a:t>-greedy (or </a:t>
                </a:r>
                <a14:m>
                  <m:oMath xmlns:m="http://schemas.openxmlformats.org/officeDocument/2006/math">
                    <m:r>
                      <a:rPr lang="en-US" i="1">
                        <a:latin typeface="Cambria Math" panose="02040503050406030204" pitchFamily="18" charset="0"/>
                      </a:rPr>
                      <m:t>𝜖</m:t>
                    </m:r>
                  </m:oMath>
                </a14:m>
                <a:r>
                  <a:rPr lang="en-US" dirty="0"/>
                  <a:t>-soft</a:t>
                </a:r>
                <a:r>
                  <a:rPr lang="en-US" dirty="0">
                    <a:solidFill>
                      <a:schemeClr val="tx1"/>
                    </a:solidFill>
                  </a:rPr>
                  <a:t>)</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8C76DA9-6A48-4384-BEA1-A04607DEC34F}"/>
                  </a:ext>
                </a:extLst>
              </p:cNvPr>
              <p:cNvSpPr>
                <a:spLocks noGrp="1" noRot="1" noChangeAspect="1" noMove="1" noResize="1" noEditPoints="1" noAdjustHandles="1" noChangeArrowheads="1" noChangeShapeType="1" noTextEdit="1"/>
              </p:cNvSpPr>
              <p:nvPr>
                <p:ph idx="1"/>
              </p:nvPr>
            </p:nvSpPr>
            <p:spPr>
              <a:xfrm>
                <a:off x="457200" y="1295400"/>
                <a:ext cx="5410200" cy="5105400"/>
              </a:xfrm>
              <a:blipFill>
                <a:blip r:embed="rId3"/>
                <a:stretch>
                  <a:fillRect l="-1914" t="-1912" r="-3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14B8603-6E6D-4EB4-8565-1B3EFB4DB95C}"/>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 name="Picture 4">
            <a:extLst>
              <a:ext uri="{FF2B5EF4-FFF2-40B4-BE49-F238E27FC236}">
                <a16:creationId xmlns:a16="http://schemas.microsoft.com/office/drawing/2014/main" id="{F6895612-04D0-4842-AC6A-E5009D88F597}"/>
              </a:ext>
            </a:extLst>
          </p:cNvPr>
          <p:cNvPicPr>
            <a:picLocks noChangeAspect="1"/>
          </p:cNvPicPr>
          <p:nvPr/>
        </p:nvPicPr>
        <p:blipFill>
          <a:blip r:embed="rId4"/>
          <a:stretch>
            <a:fillRect/>
          </a:stretch>
        </p:blipFill>
        <p:spPr>
          <a:xfrm>
            <a:off x="6400800" y="1295400"/>
            <a:ext cx="2426764" cy="2352727"/>
          </a:xfrm>
          <a:prstGeom prst="rect">
            <a:avLst/>
          </a:prstGeom>
        </p:spPr>
      </p:pic>
      <p:pic>
        <p:nvPicPr>
          <p:cNvPr id="7" name="Picture 6">
            <a:extLst>
              <a:ext uri="{FF2B5EF4-FFF2-40B4-BE49-F238E27FC236}">
                <a16:creationId xmlns:a16="http://schemas.microsoft.com/office/drawing/2014/main" id="{8F04A0A0-07FF-464C-AB74-7248C7687FE3}"/>
              </a:ext>
            </a:extLst>
          </p:cNvPr>
          <p:cNvPicPr>
            <a:picLocks noChangeAspect="1"/>
          </p:cNvPicPr>
          <p:nvPr/>
        </p:nvPicPr>
        <p:blipFill>
          <a:blip r:embed="rId5"/>
          <a:stretch>
            <a:fillRect/>
          </a:stretch>
        </p:blipFill>
        <p:spPr>
          <a:xfrm>
            <a:off x="6405767" y="3657600"/>
            <a:ext cx="2416830" cy="2375867"/>
          </a:xfrm>
          <a:prstGeom prst="rect">
            <a:avLst/>
          </a:prstGeom>
        </p:spPr>
      </p:pic>
      <p:sp>
        <p:nvSpPr>
          <p:cNvPr id="8" name="Arrow: Right 7">
            <a:extLst>
              <a:ext uri="{FF2B5EF4-FFF2-40B4-BE49-F238E27FC236}">
                <a16:creationId xmlns:a16="http://schemas.microsoft.com/office/drawing/2014/main" id="{4E3FE8E3-5603-4429-81BC-32DA9094249D}"/>
              </a:ext>
            </a:extLst>
          </p:cNvPr>
          <p:cNvSpPr/>
          <p:nvPr/>
        </p:nvSpPr>
        <p:spPr bwMode="auto">
          <a:xfrm>
            <a:off x="5854262" y="2501615"/>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Arrow: Right 8">
            <a:extLst>
              <a:ext uri="{FF2B5EF4-FFF2-40B4-BE49-F238E27FC236}">
                <a16:creationId xmlns:a16="http://schemas.microsoft.com/office/drawing/2014/main" id="{966B88BC-470E-40D9-9C44-264593645D0E}"/>
              </a:ext>
            </a:extLst>
          </p:cNvPr>
          <p:cNvSpPr/>
          <p:nvPr/>
        </p:nvSpPr>
        <p:spPr bwMode="auto">
          <a:xfrm>
            <a:off x="5854262" y="4114800"/>
            <a:ext cx="465194" cy="293938"/>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007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rgbClr val="C00000"/>
                    </a:solidFill>
                  </a:rPr>
                  <a:t>On-policy MC control</a:t>
                </a:r>
              </a:p>
              <a:p>
                <a:pPr lvl="1"/>
                <a:r>
                  <a:rPr lang="en-US" dirty="0"/>
                  <a:t>Exploring Starts</a:t>
                </a:r>
              </a:p>
              <a:p>
                <a:pPr lvl="1"/>
                <a14:m>
                  <m:oMath xmlns:m="http://schemas.openxmlformats.org/officeDocument/2006/math">
                    <m:r>
                      <a:rPr lang="en-US" i="1">
                        <a:latin typeface="Cambria Math" panose="02040503050406030204" pitchFamily="18" charset="0"/>
                      </a:rPr>
                      <m:t>𝜖</m:t>
                    </m:r>
                  </m:oMath>
                </a14:m>
                <a:r>
                  <a:rPr lang="en-US" dirty="0"/>
                  <a:t>-Soft</a:t>
                </a:r>
              </a:p>
              <a:p>
                <a:r>
                  <a:rPr lang="en-US" dirty="0"/>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52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sz="3600" dirty="0"/>
              <a:t>Recall: Policy Iteration for Known MDP</a:t>
            </a:r>
            <a:endParaRPr lang="en-SE" sz="3600"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pic>
        <p:nvPicPr>
          <p:cNvPr id="10" name="Picture 9">
            <a:extLst>
              <a:ext uri="{FF2B5EF4-FFF2-40B4-BE49-F238E27FC236}">
                <a16:creationId xmlns:a16="http://schemas.microsoft.com/office/drawing/2014/main" id="{C10A7EA4-68F0-414D-8847-7A5D158E25FF}"/>
              </a:ext>
            </a:extLst>
          </p:cNvPr>
          <p:cNvPicPr>
            <a:picLocks noChangeAspect="1"/>
          </p:cNvPicPr>
          <p:nvPr/>
        </p:nvPicPr>
        <p:blipFill>
          <a:blip r:embed="rId4"/>
          <a:stretch>
            <a:fillRect/>
          </a:stretch>
        </p:blipFill>
        <p:spPr>
          <a:xfrm>
            <a:off x="5791200" y="4539972"/>
            <a:ext cx="3116595" cy="1746712"/>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0877-49BD-473C-AFC6-80CCAA5F7DBA}"/>
              </a:ext>
            </a:extLst>
          </p:cNvPr>
          <p:cNvSpPr>
            <a:spLocks noGrp="1"/>
          </p:cNvSpPr>
          <p:nvPr>
            <p:ph type="title"/>
          </p:nvPr>
        </p:nvSpPr>
        <p:spPr/>
        <p:txBody>
          <a:bodyPr/>
          <a:lstStyle/>
          <a:p>
            <a:r>
              <a:rPr lang="en-US" sz="3200" dirty="0"/>
              <a:t>Generalized Policy Iteration with MC ES (Exploring Starts)</a:t>
            </a:r>
            <a:endParaRPr lang="en-SE" sz="3200" dirty="0"/>
          </a:p>
        </p:txBody>
      </p:sp>
      <p:sp>
        <p:nvSpPr>
          <p:cNvPr id="3" name="Content Placeholder 2">
            <a:extLst>
              <a:ext uri="{FF2B5EF4-FFF2-40B4-BE49-F238E27FC236}">
                <a16:creationId xmlns:a16="http://schemas.microsoft.com/office/drawing/2014/main" id="{B33FA8ED-B2BD-44F4-88F1-2FD5A64BC85A}"/>
              </a:ext>
            </a:extLst>
          </p:cNvPr>
          <p:cNvSpPr>
            <a:spLocks noGrp="1"/>
          </p:cNvSpPr>
          <p:nvPr>
            <p:ph idx="1"/>
          </p:nvPr>
        </p:nvSpPr>
        <p:spPr>
          <a:xfrm>
            <a:off x="228600" y="1197074"/>
            <a:ext cx="8915400" cy="1681312"/>
          </a:xfrm>
        </p:spPr>
        <p:txBody>
          <a:bodyPr>
            <a:normAutofit fontScale="55000" lnSpcReduction="20000"/>
          </a:bodyPr>
          <a:lstStyle/>
          <a:p>
            <a:r>
              <a:rPr lang="en-US" dirty="0"/>
              <a:t>GPI w. MC ES: After each episode, the observed returns are used for policy evaluation, and then the policy is improved at </a:t>
            </a:r>
            <a:r>
              <a:rPr lang="en-US" dirty="0">
                <a:solidFill>
                  <a:srgbClr val="C00000"/>
                </a:solidFill>
              </a:rPr>
              <a:t>all the states visited in the episode</a:t>
            </a:r>
            <a:r>
              <a:rPr lang="en-US" dirty="0"/>
              <a:t>. Lies between two extremes:</a:t>
            </a:r>
          </a:p>
          <a:p>
            <a:pPr lvl="1"/>
            <a:r>
              <a:rPr lang="en-US" dirty="0"/>
              <a:t>Policy Iteration: Iterative Policy Evaluation (IPE) must achieve convergence up to some level of approximation.</a:t>
            </a:r>
          </a:p>
          <a:p>
            <a:pPr lvl="1"/>
            <a:r>
              <a:rPr lang="en-US" dirty="0"/>
              <a:t>Value Iteration: only one iteration of IPE is performed between each step of policy improvement.</a:t>
            </a:r>
            <a:endParaRPr lang="en-SE" dirty="0"/>
          </a:p>
        </p:txBody>
      </p:sp>
      <p:sp>
        <p:nvSpPr>
          <p:cNvPr id="4" name="Slide Number Placeholder 3">
            <a:extLst>
              <a:ext uri="{FF2B5EF4-FFF2-40B4-BE49-F238E27FC236}">
                <a16:creationId xmlns:a16="http://schemas.microsoft.com/office/drawing/2014/main" id="{8E41FC19-0C9C-48CC-B542-8BAFB147FFB9}"/>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8" name="Picture 7">
            <a:extLst>
              <a:ext uri="{FF2B5EF4-FFF2-40B4-BE49-F238E27FC236}">
                <a16:creationId xmlns:a16="http://schemas.microsoft.com/office/drawing/2014/main" id="{4FDE0E36-0068-4B85-BCCC-B679D4F20E97}"/>
              </a:ext>
            </a:extLst>
          </p:cNvPr>
          <p:cNvPicPr>
            <a:picLocks noChangeAspect="1"/>
          </p:cNvPicPr>
          <p:nvPr/>
        </p:nvPicPr>
        <p:blipFill>
          <a:blip r:embed="rId3"/>
          <a:stretch>
            <a:fillRect/>
          </a:stretch>
        </p:blipFill>
        <p:spPr>
          <a:xfrm>
            <a:off x="609600" y="2729998"/>
            <a:ext cx="7938110" cy="4044512"/>
          </a:xfrm>
          <a:prstGeom prst="rect">
            <a:avLst/>
          </a:prstGeom>
        </p:spPr>
      </p:pic>
      <p:pic>
        <p:nvPicPr>
          <p:cNvPr id="5" name="Picture 4">
            <a:extLst>
              <a:ext uri="{FF2B5EF4-FFF2-40B4-BE49-F238E27FC236}">
                <a16:creationId xmlns:a16="http://schemas.microsoft.com/office/drawing/2014/main" id="{964DDCCA-CCEF-4A1C-A540-3877B045C081}"/>
              </a:ext>
            </a:extLst>
          </p:cNvPr>
          <p:cNvPicPr>
            <a:picLocks noChangeAspect="1"/>
          </p:cNvPicPr>
          <p:nvPr/>
        </p:nvPicPr>
        <p:blipFill>
          <a:blip r:embed="rId4"/>
          <a:stretch>
            <a:fillRect/>
          </a:stretch>
        </p:blipFill>
        <p:spPr>
          <a:xfrm>
            <a:off x="6096000" y="5142433"/>
            <a:ext cx="2711755" cy="1696176"/>
          </a:xfrm>
          <a:prstGeom prst="rect">
            <a:avLst/>
          </a:prstGeom>
        </p:spPr>
      </p:pic>
    </p:spTree>
    <p:extLst>
      <p:ext uri="{BB962C8B-B14F-4D97-AF65-F5344CB8AC3E}">
        <p14:creationId xmlns:p14="http://schemas.microsoft.com/office/powerpoint/2010/main" val="28155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44F7-161C-4DBD-B7CD-63DC340F65ED}"/>
              </a:ext>
            </a:extLst>
          </p:cNvPr>
          <p:cNvSpPr>
            <a:spLocks noGrp="1"/>
          </p:cNvSpPr>
          <p:nvPr>
            <p:ph type="title"/>
          </p:nvPr>
        </p:nvSpPr>
        <p:spPr/>
        <p:txBody>
          <a:bodyPr/>
          <a:lstStyle/>
          <a:p>
            <a:r>
              <a:rPr lang="en-US" dirty="0"/>
              <a:t>GPI w. MC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6EAAB2-00C6-476A-964D-1EEC1BE27525}"/>
                  </a:ext>
                </a:extLst>
              </p:cNvPr>
              <p:cNvSpPr>
                <a:spLocks noGrp="1"/>
              </p:cNvSpPr>
              <p:nvPr>
                <p:ph idx="1"/>
              </p:nvPr>
            </p:nvSpPr>
            <p:spPr>
              <a:xfrm>
                <a:off x="152400" y="1295400"/>
                <a:ext cx="5456736" cy="5562600"/>
              </a:xfrm>
            </p:spPr>
            <p:txBody>
              <a:bodyPr>
                <a:normAutofit fontScale="62500" lnSpcReduction="20000"/>
              </a:bodyPr>
              <a:lstStyle/>
              <a:p>
                <a:r>
                  <a:rPr lang="en-US" dirty="0"/>
                  <a:t>Agent initially has uniform random policy of going left or right. In each episode, it wanders around until it hits the goal and gets a reward,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for all the states visited in the episode are updated, and policy is improved based on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m:rPr>
                            <m:sty m:val="p"/>
                          </m:rPr>
                          <a:rPr lang="en-US" b="0" i="0" smtClean="0">
                            <a:latin typeface="Cambria Math" panose="02040503050406030204" pitchFamily="18" charset="0"/>
                          </a:rPr>
                          <m:t>a</m:t>
                        </m:r>
                      </m:lim>
                    </m:limLow>
                    <m:r>
                      <a:rPr lang="en-US" b="0" i="0" smtClean="0">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p>
              <a:p>
                <a:pPr lvl="1"/>
                <a:r>
                  <a:rPr lang="en-US" dirty="0"/>
                  <a:t>In the fig, agent starts from state </a:t>
                </a:r>
                <a:r>
                  <a:rPr lang="en-US" b="1" dirty="0"/>
                  <a:t>S</a:t>
                </a:r>
                <a:r>
                  <a:rPr lang="en-US" dirty="0"/>
                  <a:t>, and happens to go right to hit the goal, then only policy of state </a:t>
                </a:r>
                <a:r>
                  <a:rPr lang="en-US" b="1" dirty="0"/>
                  <a:t>S</a:t>
                </a:r>
                <a:r>
                  <a:rPr lang="en-US" dirty="0"/>
                  <a:t> is changed. In general, policies of all states visited in the episode are updated.</a:t>
                </a:r>
              </a:p>
              <a:p>
                <a:r>
                  <a:rPr lang="en-US" dirty="0"/>
                  <a:t>After sufficient exploration, all states’ policies may converge to the 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dirty="0"/>
                  <a:t>. </a:t>
                </a:r>
              </a:p>
              <a:p>
                <a:r>
                  <a:rPr lang="en-US" dirty="0"/>
                  <a:t>If some states are not explored enough, e.g., the leftmost state is never visited, or they are visited only a few times, and the updates to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is not enough to overcome badly initialized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𝑖𝑛𝑖𝑡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values, then their policies may not be optimal.</a:t>
                </a:r>
                <a:endParaRPr lang="en-SE" dirty="0"/>
              </a:p>
            </p:txBody>
          </p:sp>
        </mc:Choice>
        <mc:Fallback xmlns="">
          <p:sp>
            <p:nvSpPr>
              <p:cNvPr id="3" name="Content Placeholder 2">
                <a:extLst>
                  <a:ext uri="{FF2B5EF4-FFF2-40B4-BE49-F238E27FC236}">
                    <a16:creationId xmlns:a16="http://schemas.microsoft.com/office/drawing/2014/main" id="{0A6EAAB2-00C6-476A-964D-1EEC1BE27525}"/>
                  </a:ext>
                </a:extLst>
              </p:cNvPr>
              <p:cNvSpPr>
                <a:spLocks noGrp="1" noRot="1" noChangeAspect="1" noMove="1" noResize="1" noEditPoints="1" noAdjustHandles="1" noChangeArrowheads="1" noChangeShapeType="1" noTextEdit="1"/>
              </p:cNvSpPr>
              <p:nvPr>
                <p:ph idx="1"/>
              </p:nvPr>
            </p:nvSpPr>
            <p:spPr>
              <a:xfrm>
                <a:off x="152400" y="1295400"/>
                <a:ext cx="5456736" cy="5562600"/>
              </a:xfrm>
              <a:blipFill>
                <a:blip r:embed="rId3"/>
                <a:stretch>
                  <a:fillRect l="-1006" t="-1645" r="-16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A8CDB06-1521-4D54-AD37-B95542A36FC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7F4B354A-E91A-4C6E-BABB-AE2FAC29E191}"/>
              </a:ext>
            </a:extLst>
          </p:cNvPr>
          <p:cNvPicPr>
            <a:picLocks noChangeAspect="1"/>
          </p:cNvPicPr>
          <p:nvPr/>
        </p:nvPicPr>
        <p:blipFill>
          <a:blip r:embed="rId4"/>
          <a:stretch>
            <a:fillRect/>
          </a:stretch>
        </p:blipFill>
        <p:spPr>
          <a:xfrm>
            <a:off x="5609136" y="1339654"/>
            <a:ext cx="3096057" cy="1991003"/>
          </a:xfrm>
          <a:prstGeom prst="rect">
            <a:avLst/>
          </a:prstGeom>
        </p:spPr>
      </p:pic>
      <p:pic>
        <p:nvPicPr>
          <p:cNvPr id="6" name="Picture 5">
            <a:extLst>
              <a:ext uri="{FF2B5EF4-FFF2-40B4-BE49-F238E27FC236}">
                <a16:creationId xmlns:a16="http://schemas.microsoft.com/office/drawing/2014/main" id="{C11954AA-A2AA-47E0-A216-36B071EFDCE1}"/>
              </a:ext>
            </a:extLst>
          </p:cNvPr>
          <p:cNvPicPr>
            <a:picLocks noChangeAspect="1"/>
          </p:cNvPicPr>
          <p:nvPr/>
        </p:nvPicPr>
        <p:blipFill>
          <a:blip r:embed="rId5"/>
          <a:stretch>
            <a:fillRect/>
          </a:stretch>
        </p:blipFill>
        <p:spPr>
          <a:xfrm>
            <a:off x="5943600" y="4019596"/>
            <a:ext cx="2829320" cy="1886213"/>
          </a:xfrm>
          <a:prstGeom prst="rect">
            <a:avLst/>
          </a:prstGeom>
        </p:spPr>
      </p:pic>
      <p:sp>
        <p:nvSpPr>
          <p:cNvPr id="7" name="TextBox 6">
            <a:extLst>
              <a:ext uri="{FF2B5EF4-FFF2-40B4-BE49-F238E27FC236}">
                <a16:creationId xmlns:a16="http://schemas.microsoft.com/office/drawing/2014/main" id="{68CA8417-D08E-4654-ADF0-3291D856D716}"/>
              </a:ext>
            </a:extLst>
          </p:cNvPr>
          <p:cNvSpPr txBox="1"/>
          <p:nvPr/>
        </p:nvSpPr>
        <p:spPr>
          <a:xfrm>
            <a:off x="6477000" y="3228945"/>
            <a:ext cx="2140330" cy="400110"/>
          </a:xfrm>
          <a:prstGeom prst="rect">
            <a:avLst/>
          </a:prstGeom>
          <a:noFill/>
        </p:spPr>
        <p:txBody>
          <a:bodyPr wrap="none" rtlCol="0">
            <a:spAutoFit/>
          </a:bodyPr>
          <a:lstStyle/>
          <a:p>
            <a:r>
              <a:rPr lang="en-US" sz="2000" dirty="0"/>
              <a:t>Policy Evaluation</a:t>
            </a:r>
            <a:endParaRPr lang="en-SE" sz="2000" dirty="0"/>
          </a:p>
        </p:txBody>
      </p:sp>
      <p:sp>
        <p:nvSpPr>
          <p:cNvPr id="10" name="TextBox 9">
            <a:extLst>
              <a:ext uri="{FF2B5EF4-FFF2-40B4-BE49-F238E27FC236}">
                <a16:creationId xmlns:a16="http://schemas.microsoft.com/office/drawing/2014/main" id="{725BA52F-74B9-40AC-9F2B-921F3A14DD7A}"/>
              </a:ext>
            </a:extLst>
          </p:cNvPr>
          <p:cNvSpPr txBox="1"/>
          <p:nvPr/>
        </p:nvSpPr>
        <p:spPr>
          <a:xfrm>
            <a:off x="6337638" y="4462668"/>
            <a:ext cx="2435282" cy="400110"/>
          </a:xfrm>
          <a:prstGeom prst="rect">
            <a:avLst/>
          </a:prstGeom>
          <a:noFill/>
        </p:spPr>
        <p:txBody>
          <a:bodyPr wrap="none" rtlCol="0">
            <a:spAutoFit/>
          </a:bodyPr>
          <a:lstStyle/>
          <a:p>
            <a:r>
              <a:rPr lang="en-US" sz="2000" dirty="0"/>
              <a:t>Policy Improvement</a:t>
            </a:r>
            <a:endParaRPr lang="en-SE" sz="2000" dirty="0"/>
          </a:p>
        </p:txBody>
      </p:sp>
      <p:sp>
        <p:nvSpPr>
          <p:cNvPr id="8" name="TextBox 7">
            <a:extLst>
              <a:ext uri="{FF2B5EF4-FFF2-40B4-BE49-F238E27FC236}">
                <a16:creationId xmlns:a16="http://schemas.microsoft.com/office/drawing/2014/main" id="{FCDFEE15-D8E0-404C-9194-3D75A6603EB5}"/>
              </a:ext>
            </a:extLst>
          </p:cNvPr>
          <p:cNvSpPr txBox="1"/>
          <p:nvPr/>
        </p:nvSpPr>
        <p:spPr>
          <a:xfrm>
            <a:off x="7772400" y="2139896"/>
            <a:ext cx="356188" cy="400110"/>
          </a:xfrm>
          <a:prstGeom prst="rect">
            <a:avLst/>
          </a:prstGeom>
          <a:noFill/>
        </p:spPr>
        <p:txBody>
          <a:bodyPr wrap="none" rtlCol="0">
            <a:spAutoFit/>
          </a:bodyPr>
          <a:lstStyle/>
          <a:p>
            <a:r>
              <a:rPr lang="en-US" sz="2000" b="1" dirty="0"/>
              <a:t>S</a:t>
            </a:r>
            <a:endParaRPr lang="en-SE" sz="2000" b="1" dirty="0"/>
          </a:p>
        </p:txBody>
      </p:sp>
    </p:spTree>
    <p:extLst>
      <p:ext uri="{BB962C8B-B14F-4D97-AF65-F5344CB8AC3E}">
        <p14:creationId xmlns:p14="http://schemas.microsoft.com/office/powerpoint/2010/main" val="276698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A22F42A-535F-48B7-8264-B15DDEC93779}"/>
                  </a:ext>
                </a:extLst>
              </p:cNvPr>
              <p:cNvSpPr>
                <a:spLocks noGrp="1"/>
              </p:cNvSpPr>
              <p:nvPr>
                <p:ph type="title"/>
              </p:nvPr>
            </p:nvSpPr>
            <p:spPr/>
            <p:txBody>
              <a:bodyPr/>
              <a:lstStyle/>
              <a:p>
                <a14:m>
                  <m:oMath xmlns:m="http://schemas.openxmlformats.org/officeDocument/2006/math">
                    <m:r>
                      <a:rPr lang="en-US" i="1" smtClean="0">
                        <a:latin typeface="Cambria Math" panose="02040503050406030204" pitchFamily="18" charset="0"/>
                      </a:rPr>
                      <m:t>𝜖</m:t>
                    </m:r>
                  </m:oMath>
                </a14:m>
                <a:r>
                  <a:rPr lang="en-US" dirty="0"/>
                  <a:t>-Greedy as One Type Of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1A22F42A-535F-48B7-8264-B15DDEC93779}"/>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8C168-A354-4470-A8F8-0873FE754F3C}"/>
                  </a:ext>
                </a:extLst>
              </p:cNvPr>
              <p:cNvSpPr>
                <a:spLocks noGrp="1"/>
              </p:cNvSpPr>
              <p:nvPr>
                <p:ph idx="1"/>
              </p:nvPr>
            </p:nvSpPr>
            <p:spPr>
              <a:xfrm>
                <a:off x="457200" y="1295400"/>
                <a:ext cx="8229600" cy="2202936"/>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𝜖</m:t>
                    </m:r>
                  </m:oMath>
                </a14:m>
                <a:r>
                  <a:rPr lang="en-US" dirty="0"/>
                  <a:t>-greedy policy: select a random action w. prob </a:t>
                </a:r>
                <a14:m>
                  <m:oMath xmlns:m="http://schemas.openxmlformats.org/officeDocument/2006/math">
                    <m:r>
                      <a:rPr lang="en-US" i="1">
                        <a:latin typeface="Cambria Math" panose="02040503050406030204" pitchFamily="18" charset="0"/>
                      </a:rPr>
                      <m:t>𝜖</m:t>
                    </m:r>
                  </m:oMath>
                </a14:m>
                <a:r>
                  <a:rPr lang="en-US" dirty="0"/>
                  <a:t>; select the greedy action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𝑎</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r>
                  <a:rPr lang="en-US" dirty="0"/>
                  <a:t> with prob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𝜖</m:t>
                    </m:r>
                  </m:oMath>
                </a14:m>
                <a:endParaRPr lang="en-US" dirty="0"/>
              </a:p>
              <a:p>
                <a:pPr lvl="1"/>
                <a:r>
                  <a:rPr lang="en-US" dirty="0"/>
                  <a:t>With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oMath>
                </a14:m>
                <a:r>
                  <a:rPr lang="en-US" dirty="0"/>
                  <a:t> possible actions in state </a:t>
                </a:r>
                <a14:m>
                  <m:oMath xmlns:m="http://schemas.openxmlformats.org/officeDocument/2006/math">
                    <m:r>
                      <a:rPr lang="en-US" b="0" i="1" smtClean="0">
                        <a:latin typeface="Cambria Math" panose="02040503050406030204" pitchFamily="18" charset="0"/>
                      </a:rPr>
                      <m:t>𝑠</m:t>
                    </m:r>
                  </m:oMath>
                </a14:m>
                <a:r>
                  <a:rPr lang="en-US" dirty="0"/>
                  <a:t>, select each non-greedy action w. prob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the greedy action w. prob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rPr>
                      <m:t>𝜖</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endParaRPr lang="en-US" dirty="0"/>
              </a:p>
              <a:p>
                <a14:m>
                  <m:oMath xmlns:m="http://schemas.openxmlformats.org/officeDocument/2006/math">
                    <m:r>
                      <a:rPr lang="en-US" i="1">
                        <a:latin typeface="Cambria Math" panose="02040503050406030204" pitchFamily="18" charset="0"/>
                      </a:rPr>
                      <m:t>𝜖</m:t>
                    </m:r>
                  </m:oMath>
                </a14:m>
                <a:r>
                  <a:rPr lang="en-US" dirty="0"/>
                  <a:t>-soft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𝜖</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𝒜</m:t>
                            </m:r>
                            <m:d>
                              <m:dPr>
                                <m:ctrlPr>
                                  <a:rPr lang="en-US" i="1">
                                    <a:latin typeface="Cambria Math" panose="02040503050406030204" pitchFamily="18" charset="0"/>
                                  </a:rPr>
                                </m:ctrlPr>
                              </m:dPr>
                              <m:e>
                                <m:r>
                                  <a:rPr lang="en-US" i="1">
                                    <a:latin typeface="Cambria Math" panose="02040503050406030204" pitchFamily="18" charset="0"/>
                                  </a:rPr>
                                  <m:t>𝑠</m:t>
                                </m:r>
                              </m:e>
                            </m:d>
                          </m:e>
                        </m:d>
                      </m:den>
                    </m:f>
                  </m:oMath>
                </a14:m>
                <a:r>
                  <a:rPr lang="en-US" dirty="0"/>
                  <a:t> for all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and for some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&gt;0</m:t>
                    </m:r>
                  </m:oMath>
                </a14:m>
                <a:endParaRPr lang="en-US" dirty="0"/>
              </a:p>
              <a:p>
                <a14:m>
                  <m:oMath xmlns:m="http://schemas.openxmlformats.org/officeDocument/2006/math">
                    <m:r>
                      <a:rPr lang="en-US" i="1">
                        <a:latin typeface="Cambria Math" panose="02040503050406030204" pitchFamily="18" charset="0"/>
                      </a:rPr>
                      <m:t>𝜖</m:t>
                    </m:r>
                  </m:oMath>
                </a14:m>
                <a:r>
                  <a:rPr lang="en-US" dirty="0"/>
                  <a:t>-greedy policy is a special case of </a:t>
                </a:r>
                <a14:m>
                  <m:oMath xmlns:m="http://schemas.openxmlformats.org/officeDocument/2006/math">
                    <m:r>
                      <a:rPr lang="en-US" i="1">
                        <a:latin typeface="Cambria Math" panose="02040503050406030204" pitchFamily="18" charset="0"/>
                      </a:rPr>
                      <m:t>𝜖</m:t>
                    </m:r>
                  </m:oMath>
                </a14:m>
                <a:r>
                  <a:rPr lang="en-US" dirty="0"/>
                  <a:t>-soft policy</a:t>
                </a:r>
                <a:endParaRPr lang="en-SE" dirty="0"/>
              </a:p>
              <a:p>
                <a:endParaRPr lang="en-SE" dirty="0"/>
              </a:p>
            </p:txBody>
          </p:sp>
        </mc:Choice>
        <mc:Fallback xmlns="">
          <p:sp>
            <p:nvSpPr>
              <p:cNvPr id="3" name="Content Placeholder 2">
                <a:extLst>
                  <a:ext uri="{FF2B5EF4-FFF2-40B4-BE49-F238E27FC236}">
                    <a16:creationId xmlns:a16="http://schemas.microsoft.com/office/drawing/2014/main" id="{DDA8C168-A354-4470-A8F8-0873FE754F3C}"/>
                  </a:ext>
                </a:extLst>
              </p:cNvPr>
              <p:cNvSpPr>
                <a:spLocks noGrp="1" noRot="1" noChangeAspect="1" noMove="1" noResize="1" noEditPoints="1" noAdjustHandles="1" noChangeArrowheads="1" noChangeShapeType="1" noTextEdit="1"/>
              </p:cNvSpPr>
              <p:nvPr>
                <p:ph idx="1"/>
              </p:nvPr>
            </p:nvSpPr>
            <p:spPr>
              <a:xfrm>
                <a:off x="457200" y="1295400"/>
                <a:ext cx="8229600" cy="2202936"/>
              </a:xfrm>
              <a:blipFill>
                <a:blip r:embed="rId4"/>
                <a:stretch>
                  <a:fillRect l="-741" t="-415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953103-8F2D-4D9B-ADA1-C89CF1ADA8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706306E5-9AA9-41BD-9D7B-6126D1FF210E}"/>
              </a:ext>
            </a:extLst>
          </p:cNvPr>
          <p:cNvPicPr>
            <a:picLocks noChangeAspect="1"/>
          </p:cNvPicPr>
          <p:nvPr/>
        </p:nvPicPr>
        <p:blipFill>
          <a:blip r:embed="rId5"/>
          <a:stretch>
            <a:fillRect/>
          </a:stretch>
        </p:blipFill>
        <p:spPr>
          <a:xfrm>
            <a:off x="306833" y="3535875"/>
            <a:ext cx="8530334" cy="3002043"/>
          </a:xfrm>
          <a:prstGeom prst="rect">
            <a:avLst/>
          </a:prstGeom>
        </p:spPr>
      </p:pic>
    </p:spTree>
    <p:extLst>
      <p:ext uri="{BB962C8B-B14F-4D97-AF65-F5344CB8AC3E}">
        <p14:creationId xmlns:p14="http://schemas.microsoft.com/office/powerpoint/2010/main" val="176903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1392228168"/>
                  </p:ext>
                </p:extLst>
              </p:nvPr>
            </p:nvGraphicFramePr>
            <p:xfrm>
              <a:off x="175084" y="1314335"/>
              <a:ext cx="8793832" cy="5257292"/>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14286" r="-264736" b="-615238"/>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14286" r="-223385" b="-615238"/>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 Learning (on-policy)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03211" r="-264736" b="-196330"/>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03211" r="-223385" b="-196330"/>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03211" r="-922" b="-196330"/>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174409" r="-264736" b="-68504"/>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174409" r="-223385" b="-6850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32949" t="-174409" r="-922" b="-68504"/>
                          </a:stretch>
                        </a:blipFill>
                      </a:tcPr>
                    </a:tc>
                    <a:extLst>
                      <a:ext uri="{0D108BD9-81ED-4DB2-BD59-A6C34878D82A}">
                        <a16:rowId xmlns:a16="http://schemas.microsoft.com/office/drawing/2014/main" val="3826653353"/>
                      </a:ext>
                    </a:extLst>
                  </a:tr>
                  <a:tr h="104711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252" t="-405233" r="-264736" b="-116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2"/>
                          <a:stretch>
                            <a:fillRect l="-122462" t="-405233" r="-223385" b="-116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6324600" y="1314335"/>
            <a:ext cx="2644316" cy="525729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32567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172FFB-7957-4345-928F-A5F33C811CBD}"/>
                  </a:ext>
                </a:extLst>
              </p:cNvPr>
              <p:cNvSpPr>
                <a:spLocks noGrp="1"/>
              </p:cNvSpPr>
              <p:nvPr>
                <p:ph type="title"/>
              </p:nvPr>
            </p:nvSpPr>
            <p:spPr/>
            <p:txBody>
              <a:bodyPr/>
              <a:lstStyle/>
              <a:p>
                <a:r>
                  <a:rPr lang="en-US" dirty="0"/>
                  <a:t>Optimal </a:t>
                </a:r>
                <a14:m>
                  <m:oMath xmlns:m="http://schemas.openxmlformats.org/officeDocument/2006/math">
                    <m:r>
                      <a:rPr lang="en-US" i="1">
                        <a:latin typeface="Cambria Math" panose="02040503050406030204" pitchFamily="18" charset="0"/>
                      </a:rPr>
                      <m:t>𝜖</m:t>
                    </m:r>
                  </m:oMath>
                </a14:m>
                <a:r>
                  <a:rPr lang="en-US" dirty="0"/>
                  <a:t>-Soft Policy</a:t>
                </a:r>
                <a:endParaRPr lang="en-SE" dirty="0"/>
              </a:p>
            </p:txBody>
          </p:sp>
        </mc:Choice>
        <mc:Fallback xmlns="">
          <p:sp>
            <p:nvSpPr>
              <p:cNvPr id="2" name="Title 1">
                <a:extLst>
                  <a:ext uri="{FF2B5EF4-FFF2-40B4-BE49-F238E27FC236}">
                    <a16:creationId xmlns:a16="http://schemas.microsoft.com/office/drawing/2014/main" id="{42172FFB-7957-4345-928F-A5F33C811CBD}"/>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A2E9D6-20A4-43B7-B3A7-A8EC51A0CF5B}"/>
                  </a:ext>
                </a:extLst>
              </p:cNvPr>
              <p:cNvSpPr>
                <a:spLocks noGrp="1"/>
              </p:cNvSpPr>
              <p:nvPr>
                <p:ph idx="1"/>
              </p:nvPr>
            </p:nvSpPr>
            <p:spPr>
              <a:xfrm>
                <a:off x="457200" y="1295400"/>
                <a:ext cx="8229600" cy="2316782"/>
              </a:xfrm>
            </p:spPr>
            <p:txBody>
              <a:bodyPr>
                <a:normAutofit fontScale="85000" lnSpcReduction="20000"/>
              </a:bodyPr>
              <a:lstStyle/>
              <a:p>
                <a:r>
                  <a:rPr lang="en-US" dirty="0"/>
                  <a:t>The optimal </a:t>
                </a:r>
                <a14:m>
                  <m:oMath xmlns:m="http://schemas.openxmlformats.org/officeDocument/2006/math">
                    <m:r>
                      <a:rPr lang="en-US" i="1">
                        <a:latin typeface="Cambria Math" panose="02040503050406030204" pitchFamily="18" charset="0"/>
                      </a:rPr>
                      <m:t>𝜖</m:t>
                    </m:r>
                  </m:oMath>
                </a14:m>
                <a:r>
                  <a:rPr lang="en-US" dirty="0"/>
                  <a:t>-soft policy is the policy with the highest value in each state among all </a:t>
                </a:r>
                <a14:m>
                  <m:oMath xmlns:m="http://schemas.openxmlformats.org/officeDocument/2006/math">
                    <m:r>
                      <a:rPr lang="en-US" i="1">
                        <a:latin typeface="Cambria Math" panose="02040503050406030204" pitchFamily="18" charset="0"/>
                      </a:rPr>
                      <m:t>𝜖</m:t>
                    </m:r>
                  </m:oMath>
                </a14:m>
                <a:r>
                  <a:rPr lang="en-US" dirty="0"/>
                  <a:t>-soft policies. It performs worse than the optimal greedy deterministic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oMath>
                </a14:m>
                <a:r>
                  <a:rPr lang="en-US" dirty="0"/>
                  <a:t> in general. </a:t>
                </a:r>
              </a:p>
              <a:p>
                <a:r>
                  <a:rPr lang="en-US" dirty="0"/>
                  <a:t>But it often performs reasonably well, and avoids exploring starts.</a:t>
                </a:r>
                <a:endParaRPr lang="en-SE" dirty="0"/>
              </a:p>
            </p:txBody>
          </p:sp>
        </mc:Choice>
        <mc:Fallback xmlns="">
          <p:sp>
            <p:nvSpPr>
              <p:cNvPr id="3" name="Content Placeholder 2">
                <a:extLst>
                  <a:ext uri="{FF2B5EF4-FFF2-40B4-BE49-F238E27FC236}">
                    <a16:creationId xmlns:a16="http://schemas.microsoft.com/office/drawing/2014/main" id="{62A2E9D6-20A4-43B7-B3A7-A8EC51A0CF5B}"/>
                  </a:ext>
                </a:extLst>
              </p:cNvPr>
              <p:cNvSpPr>
                <a:spLocks noGrp="1" noRot="1" noChangeAspect="1" noMove="1" noResize="1" noEditPoints="1" noAdjustHandles="1" noChangeArrowheads="1" noChangeShapeType="1" noTextEdit="1"/>
              </p:cNvSpPr>
              <p:nvPr>
                <p:ph idx="1"/>
              </p:nvPr>
            </p:nvSpPr>
            <p:spPr>
              <a:xfrm>
                <a:off x="457200" y="1295400"/>
                <a:ext cx="8229600" cy="2316782"/>
              </a:xfrm>
              <a:blipFill>
                <a:blip r:embed="rId4"/>
                <a:stretch>
                  <a:fillRect l="-1259" t="-6053"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0707AC8-12B8-44AB-B1F1-9616AD9B2A01}"/>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DFD30D6D-8749-4279-9097-DBEF4657E9C4}"/>
              </a:ext>
            </a:extLst>
          </p:cNvPr>
          <p:cNvPicPr>
            <a:picLocks noChangeAspect="1"/>
          </p:cNvPicPr>
          <p:nvPr/>
        </p:nvPicPr>
        <p:blipFill>
          <a:blip r:embed="rId5"/>
          <a:stretch>
            <a:fillRect/>
          </a:stretch>
        </p:blipFill>
        <p:spPr>
          <a:xfrm>
            <a:off x="1316394" y="3581400"/>
            <a:ext cx="6511212" cy="3162328"/>
          </a:xfrm>
          <a:prstGeom prst="rect">
            <a:avLst/>
          </a:prstGeom>
        </p:spPr>
      </p:pic>
    </p:spTree>
    <p:extLst>
      <p:ext uri="{BB962C8B-B14F-4D97-AF65-F5344CB8AC3E}">
        <p14:creationId xmlns:p14="http://schemas.microsoft.com/office/powerpoint/2010/main" val="21298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ED6215-EF9C-4231-AA99-756BB77C349A}"/>
                  </a:ext>
                </a:extLst>
              </p:cNvPr>
              <p:cNvSpPr>
                <a:spLocks noGrp="1"/>
              </p:cNvSpPr>
              <p:nvPr>
                <p:ph type="title"/>
              </p:nvPr>
            </p:nvSpPr>
            <p:spPr/>
            <p:txBody>
              <a:bodyPr/>
              <a:lstStyle/>
              <a:p>
                <a:r>
                  <a:rPr lang="en-US" dirty="0"/>
                  <a:t>Generalized Policy Iteration with MC </a:t>
                </a:r>
                <a14:m>
                  <m:oMath xmlns:m="http://schemas.openxmlformats.org/officeDocument/2006/math">
                    <m:r>
                      <a:rPr lang="en-US" i="1">
                        <a:latin typeface="Cambria Math" panose="02040503050406030204" pitchFamily="18" charset="0"/>
                      </a:rPr>
                      <m:t>𝜖</m:t>
                    </m:r>
                  </m:oMath>
                </a14:m>
                <a:r>
                  <a:rPr lang="en-US" dirty="0"/>
                  <a:t>-soft</a:t>
                </a:r>
                <a:endParaRPr lang="en-SE" dirty="0"/>
              </a:p>
            </p:txBody>
          </p:sp>
        </mc:Choice>
        <mc:Fallback xmlns="">
          <p:sp>
            <p:nvSpPr>
              <p:cNvPr id="2" name="Title 1">
                <a:extLst>
                  <a:ext uri="{FF2B5EF4-FFF2-40B4-BE49-F238E27FC236}">
                    <a16:creationId xmlns:a16="http://schemas.microsoft.com/office/drawing/2014/main" id="{0FED6215-EF9C-4231-AA99-756BB77C349A}"/>
                  </a:ext>
                </a:extLst>
              </p:cNvPr>
              <p:cNvSpPr>
                <a:spLocks noGrp="1" noRot="1" noChangeAspect="1" noMove="1" noResize="1" noEditPoints="1" noAdjustHandles="1" noChangeArrowheads="1" noChangeShapeType="1" noTextEdit="1"/>
              </p:cNvSpPr>
              <p:nvPr>
                <p:ph type="title"/>
              </p:nvPr>
            </p:nvSpPr>
            <p:spPr>
              <a:blipFill>
                <a:blip r:embed="rId2"/>
                <a:stretch>
                  <a:fillRect t="-37762" b="-55245"/>
                </a:stretch>
              </a:blipFill>
            </p:spPr>
            <p:txBody>
              <a:bodyPr/>
              <a:lstStyle/>
              <a:p>
                <a:r>
                  <a:rPr lang="en-SE">
                    <a:noFill/>
                  </a:rPr>
                  <a:t> </a:t>
                </a:r>
              </a:p>
            </p:txBody>
          </p:sp>
        </mc:Fallback>
      </mc:AlternateContent>
      <p:sp>
        <p:nvSpPr>
          <p:cNvPr id="3" name="Content Placeholder 2">
            <a:extLst>
              <a:ext uri="{FF2B5EF4-FFF2-40B4-BE49-F238E27FC236}">
                <a16:creationId xmlns:a16="http://schemas.microsoft.com/office/drawing/2014/main" id="{71606691-78B8-48F2-9F53-3166468898A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A9E3B05-B303-4966-A8B5-BE4DC88CF8C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6" name="Picture 5">
            <a:extLst>
              <a:ext uri="{FF2B5EF4-FFF2-40B4-BE49-F238E27FC236}">
                <a16:creationId xmlns:a16="http://schemas.microsoft.com/office/drawing/2014/main" id="{A5D7A028-611E-48CA-8E48-986D7609F6E2}"/>
              </a:ext>
            </a:extLst>
          </p:cNvPr>
          <p:cNvPicPr>
            <a:picLocks noChangeAspect="1"/>
          </p:cNvPicPr>
          <p:nvPr/>
        </p:nvPicPr>
        <p:blipFill>
          <a:blip r:embed="rId3"/>
          <a:stretch>
            <a:fillRect/>
          </a:stretch>
        </p:blipFill>
        <p:spPr>
          <a:xfrm>
            <a:off x="533400" y="1628893"/>
            <a:ext cx="8077200" cy="4924307"/>
          </a:xfrm>
          <a:prstGeom prst="rect">
            <a:avLst/>
          </a:prstGeom>
        </p:spPr>
      </p:pic>
      <p:sp>
        <p:nvSpPr>
          <p:cNvPr id="7" name="Rectangle 6">
            <a:extLst>
              <a:ext uri="{FF2B5EF4-FFF2-40B4-BE49-F238E27FC236}">
                <a16:creationId xmlns:a16="http://schemas.microsoft.com/office/drawing/2014/main" id="{78C5A77C-C520-4831-A58A-F3AB31BFFC58}"/>
              </a:ext>
            </a:extLst>
          </p:cNvPr>
          <p:cNvSpPr/>
          <p:nvPr/>
        </p:nvSpPr>
        <p:spPr bwMode="auto">
          <a:xfrm>
            <a:off x="6172200" y="3360090"/>
            <a:ext cx="2321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0" u="none" strike="noStrike" cap="none" normalizeH="0" baseline="0" dirty="0">
                <a:ln>
                  <a:noFill/>
                </a:ln>
                <a:solidFill>
                  <a:schemeClr val="tx1"/>
                </a:solidFill>
                <a:effectLst/>
                <a:latin typeface="Arial" charset="0"/>
              </a:rPr>
              <a:t>No exploring starts</a:t>
            </a:r>
            <a:endParaRPr kumimoji="0" lang="en-SE" sz="20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D12AA4B-FD24-41EE-9340-5CAFADDED923}"/>
                  </a:ext>
                </a:extLst>
              </p:cNvPr>
              <p:cNvSpPr/>
              <p:nvPr/>
            </p:nvSpPr>
            <p:spPr bwMode="auto">
              <a:xfrm>
                <a:off x="5181600" y="2217090"/>
                <a:ext cx="3285005"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kumimoji="0" lang="en-US" sz="2000" b="0" i="1" u="none" strike="noStrike" cap="none" normalizeH="0" baseline="0" dirty="0" smtClean="0">
                        <a:ln>
                          <a:noFill/>
                        </a:ln>
                        <a:solidFill>
                          <a:schemeClr val="tx1"/>
                        </a:solidFill>
                        <a:effectLst/>
                        <a:latin typeface="Cambria Math" panose="02040503050406030204" pitchFamily="18" charset="0"/>
                      </a:rPr>
                      <m:t>𝜖</m:t>
                    </m:r>
                  </m:oMath>
                </a14:m>
                <a:r>
                  <a:rPr kumimoji="0" lang="en-US" sz="2000" b="0" i="0" u="none" strike="noStrike" cap="none" normalizeH="0" baseline="0" dirty="0">
                    <a:ln>
                      <a:noFill/>
                    </a:ln>
                    <a:solidFill>
                      <a:schemeClr val="tx1"/>
                    </a:solidFill>
                    <a:effectLst/>
                    <a:latin typeface="Arial" charset="0"/>
                  </a:rPr>
                  <a:t>-soft policy</a:t>
                </a:r>
                <a:r>
                  <a:rPr kumimoji="0" lang="en-US" sz="2000" b="0" i="0" u="none" strike="noStrike" cap="none" normalizeH="0" dirty="0">
                    <a:ln>
                      <a:noFill/>
                    </a:ln>
                    <a:solidFill>
                      <a:schemeClr val="tx1"/>
                    </a:solidFill>
                    <a:effectLst/>
                    <a:latin typeface="Arial" charset="0"/>
                  </a:rPr>
                  <a:t> (not det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9" name="Rectangle 8">
                <a:extLst>
                  <a:ext uri="{FF2B5EF4-FFF2-40B4-BE49-F238E27FC236}">
                    <a16:creationId xmlns:a16="http://schemas.microsoft.com/office/drawing/2014/main" id="{2D12AA4B-FD24-41EE-9340-5CAFADDED923}"/>
                  </a:ext>
                </a:extLst>
              </p:cNvPr>
              <p:cNvSpPr>
                <a:spLocks noRot="1" noChangeAspect="1" noMove="1" noResize="1" noEditPoints="1" noAdjustHandles="1" noChangeArrowheads="1" noChangeShapeType="1" noTextEdit="1"/>
              </p:cNvSpPr>
              <p:nvPr/>
            </p:nvSpPr>
            <p:spPr bwMode="auto">
              <a:xfrm>
                <a:off x="5181600" y="2217090"/>
                <a:ext cx="3285005" cy="381000"/>
              </a:xfrm>
              <a:prstGeom prst="rect">
                <a:avLst/>
              </a:prstGeom>
              <a:blipFill>
                <a:blip r:embed="rId4"/>
                <a:stretch>
                  <a:fillRect t="-6250" r="-1109" b="-32813"/>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B9AB8F1-81DE-45EA-8284-246436A81F76}"/>
                  </a:ext>
                </a:extLst>
              </p:cNvPr>
              <p:cNvSpPr/>
              <p:nvPr/>
            </p:nvSpPr>
            <p:spPr bwMode="auto">
              <a:xfrm>
                <a:off x="6858000" y="4884090"/>
                <a:ext cx="1559472" cy="381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14:m>
                  <m:oMath xmlns:m="http://schemas.openxmlformats.org/officeDocument/2006/math">
                    <m:r>
                      <a:rPr lang="en-US" sz="2000" i="1">
                        <a:latin typeface="Cambria Math" panose="02040503050406030204" pitchFamily="18" charset="0"/>
                      </a:rPr>
                      <m:t>𝜖</m:t>
                    </m:r>
                  </m:oMath>
                </a14:m>
                <a:r>
                  <a:rPr lang="en-US" sz="2000" dirty="0"/>
                  <a:t>-soft policy</a:t>
                </a:r>
                <a:endParaRPr kumimoji="0" lang="en-SE" sz="2000" b="0" i="0" u="none" strike="noStrike" cap="none" normalizeH="0" baseline="0" dirty="0">
                  <a:ln>
                    <a:noFill/>
                  </a:ln>
                  <a:solidFill>
                    <a:schemeClr val="tx1"/>
                  </a:solidFill>
                  <a:effectLst/>
                  <a:latin typeface="Arial" charset="0"/>
                </a:endParaRPr>
              </a:p>
            </p:txBody>
          </p:sp>
        </mc:Choice>
        <mc:Fallback xmlns="">
          <p:sp>
            <p:nvSpPr>
              <p:cNvPr id="10" name="Rectangle 9">
                <a:extLst>
                  <a:ext uri="{FF2B5EF4-FFF2-40B4-BE49-F238E27FC236}">
                    <a16:creationId xmlns:a16="http://schemas.microsoft.com/office/drawing/2014/main" id="{7B9AB8F1-81DE-45EA-8284-246436A81F76}"/>
                  </a:ext>
                </a:extLst>
              </p:cNvPr>
              <p:cNvSpPr>
                <a:spLocks noRot="1" noChangeAspect="1" noMove="1" noResize="1" noEditPoints="1" noAdjustHandles="1" noChangeArrowheads="1" noChangeShapeType="1" noTextEdit="1"/>
              </p:cNvSpPr>
              <p:nvPr/>
            </p:nvSpPr>
            <p:spPr bwMode="auto">
              <a:xfrm>
                <a:off x="6858000" y="4884090"/>
                <a:ext cx="1559472" cy="381000"/>
              </a:xfrm>
              <a:prstGeom prst="rect">
                <a:avLst/>
              </a:prstGeom>
              <a:blipFill>
                <a:blip r:embed="rId5"/>
                <a:stretch>
                  <a:fillRect t="-4615" r="-1550" b="-3076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Tree>
    <p:extLst>
      <p:ext uri="{BB962C8B-B14F-4D97-AF65-F5344CB8AC3E}">
        <p14:creationId xmlns:p14="http://schemas.microsoft.com/office/powerpoint/2010/main" val="399910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 Monte Carlo Methods </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MC prediction</a:t>
                </a:r>
              </a:p>
              <a:p>
                <a:r>
                  <a:rPr lang="en-US" dirty="0">
                    <a:solidFill>
                      <a:schemeClr val="tx1"/>
                    </a:solidFill>
                  </a:rPr>
                  <a:t>On-policy MC control</a:t>
                </a:r>
              </a:p>
              <a:p>
                <a:pPr lvl="1"/>
                <a:r>
                  <a:rPr lang="en-US" dirty="0">
                    <a:solidFill>
                      <a:schemeClr val="tx1"/>
                    </a:solidFill>
                  </a:rPr>
                  <a:t>Exploring Starts</a:t>
                </a:r>
              </a:p>
              <a:p>
                <a:pPr lvl="1"/>
                <a14:m>
                  <m:oMath xmlns:m="http://schemas.openxmlformats.org/officeDocument/2006/math">
                    <m:r>
                      <a:rPr lang="en-US" i="1">
                        <a:solidFill>
                          <a:schemeClr val="tx1"/>
                        </a:solidFill>
                        <a:latin typeface="Cambria Math" panose="02040503050406030204" pitchFamily="18" charset="0"/>
                      </a:rPr>
                      <m:t>𝜖</m:t>
                    </m:r>
                  </m:oMath>
                </a14:m>
                <a:r>
                  <a:rPr lang="en-US" dirty="0">
                    <a:solidFill>
                      <a:schemeClr val="tx1"/>
                    </a:solidFill>
                  </a:rPr>
                  <a:t>-Soft</a:t>
                </a:r>
              </a:p>
              <a:p>
                <a:r>
                  <a:rPr lang="en-US" dirty="0">
                    <a:solidFill>
                      <a:srgbClr val="C00000"/>
                    </a:solidFill>
                  </a:rPr>
                  <a:t>Off-policy MC Prediction via Importance Sampling</a:t>
                </a:r>
              </a:p>
              <a:p>
                <a:r>
                  <a:rPr lang="en-US" dirty="0"/>
                  <a:t>Off-policy MC control (omitted)</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2B7ADE97-C6CC-4470-B768-4407C93E933C}"/>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1762757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A440-089D-49D9-9FD3-39E83E5814BC}"/>
              </a:ext>
            </a:extLst>
          </p:cNvPr>
          <p:cNvSpPr>
            <a:spLocks noGrp="1"/>
          </p:cNvSpPr>
          <p:nvPr>
            <p:ph type="title"/>
          </p:nvPr>
        </p:nvSpPr>
        <p:spPr/>
        <p:txBody>
          <a:bodyPr/>
          <a:lstStyle/>
          <a:p>
            <a:r>
              <a:rPr lang="en-US" dirty="0"/>
              <a:t>On-Policy and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A6ED0-9302-40C2-9678-3D68EEAE1017}"/>
                  </a:ext>
                </a:extLst>
              </p:cNvPr>
              <p:cNvSpPr>
                <a:spLocks noGrp="1"/>
              </p:cNvSpPr>
              <p:nvPr>
                <p:ph idx="1"/>
              </p:nvPr>
            </p:nvSpPr>
            <p:spPr>
              <a:xfrm>
                <a:off x="457200" y="1295399"/>
                <a:ext cx="8229600" cy="5479111"/>
              </a:xfrm>
            </p:spPr>
            <p:txBody>
              <a:bodyPr>
                <a:normAutofit fontScale="85000" lnSpcReduction="20000"/>
              </a:bodyPr>
              <a:lstStyle/>
              <a:p>
                <a:r>
                  <a:rPr lang="en-US" dirty="0"/>
                  <a:t>Off-Policy: Improve and evaluate a different </a:t>
                </a:r>
                <a:r>
                  <a:rPr lang="en-US" dirty="0">
                    <a:solidFill>
                      <a:srgbClr val="C00000"/>
                    </a:solidFill>
                  </a:rPr>
                  <a:t>target policy </a:t>
                </a:r>
                <a14:m>
                  <m:oMath xmlns:m="http://schemas.openxmlformats.org/officeDocument/2006/math">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b="0" i="1" smtClean="0">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a:p>
                <a:pPr lvl="1"/>
                <a:r>
                  <a:rPr lang="en-US" dirty="0"/>
                  <a:t>Behavior policy may be more random, and more exploratory/adventurous than target policy, to facilita</a:t>
                </a:r>
                <a:r>
                  <a:rPr lang="en-US" dirty="0">
                    <a:solidFill>
                      <a:schemeClr val="tx1"/>
                    </a:solidFill>
                  </a:rPr>
                  <a:t>te exploration</a:t>
                </a:r>
              </a:p>
              <a:p>
                <a:pPr lvl="1"/>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&gt;0⇒</m:t>
                    </m:r>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&gt;0</m:t>
                    </m:r>
                    <m:r>
                      <a:rPr lang="en-US" b="0" i="1" smtClean="0">
                        <a:latin typeface="Cambria Math" panose="02040503050406030204" pitchFamily="18" charset="0"/>
                      </a:rPr>
                      <m:t> </m:t>
                    </m:r>
                  </m:oMath>
                </a14:m>
                <a:r>
                  <a:rPr lang="en-US" dirty="0">
                    <a:solidFill>
                      <a:schemeClr val="tx1"/>
                    </a:solidFill>
                  </a:rPr>
                  <a:t>(</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oMath>
                </a14:m>
                <a:r>
                  <a:rPr lang="en-US" dirty="0"/>
                  <a:t>must cover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is possible in target policy, it must be possible in behavior policy. Otherwise agent will never experience </a:t>
                </a:r>
                <a14:m>
                  <m:oMath xmlns:m="http://schemas.openxmlformats.org/officeDocument/2006/math">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endParaRPr lang="en-US" dirty="0">
                  <a:solidFill>
                    <a:schemeClr val="tx1"/>
                  </a:solidFill>
                </a:endParaRPr>
              </a:p>
              <a:p>
                <a:pPr lvl="1"/>
                <a:r>
                  <a:rPr lang="en-US" dirty="0"/>
                  <a:t>“Look over someone's shoulder”</a:t>
                </a:r>
                <a:endParaRPr lang="en-US" dirty="0">
                  <a:solidFill>
                    <a:schemeClr val="tx1"/>
                  </a:solidFill>
                </a:endParaRPr>
              </a:p>
              <a:p>
                <a:r>
                  <a:rPr lang="en-US" dirty="0"/>
                  <a:t>On-Policy: Improve and evaluate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that is being used to select actions.</a:t>
                </a:r>
              </a:p>
              <a:p>
                <a:pPr lvl="1"/>
                <a14:m>
                  <m:oMath xmlns:m="http://schemas.openxmlformats.org/officeDocument/2006/math">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oMath>
                </a14:m>
                <a:endParaRPr lang="en-US" dirty="0">
                  <a:solidFill>
                    <a:schemeClr val="tx1"/>
                  </a:solidFill>
                </a:endParaRPr>
              </a:p>
              <a:p>
                <a:pPr lvl="1"/>
                <a:r>
                  <a:rPr lang="en-US" dirty="0"/>
                  <a:t>“Learn on the job”</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82BA6ED0-9302-40C2-9678-3D68EEAE1017}"/>
                  </a:ext>
                </a:extLst>
              </p:cNvPr>
              <p:cNvSpPr>
                <a:spLocks noGrp="1" noRot="1" noChangeAspect="1" noMove="1" noResize="1" noEditPoints="1" noAdjustHandles="1" noChangeArrowheads="1" noChangeShapeType="1" noTextEdit="1"/>
              </p:cNvSpPr>
              <p:nvPr>
                <p:ph idx="1"/>
              </p:nvPr>
            </p:nvSpPr>
            <p:spPr>
              <a:xfrm>
                <a:off x="457200" y="1295399"/>
                <a:ext cx="8229600" cy="5479111"/>
              </a:xfrm>
              <a:blipFill>
                <a:blip r:embed="rId3"/>
                <a:stretch>
                  <a:fillRect l="-1259" t="-2447"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4E3E65-4F37-4ADF-8201-B937DAC4BA37}"/>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6104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35CE-F1E9-4361-9BA4-9A37EEED4179}"/>
              </a:ext>
            </a:extLst>
          </p:cNvPr>
          <p:cNvSpPr>
            <a:spLocks noGrp="1"/>
          </p:cNvSpPr>
          <p:nvPr>
            <p:ph type="title"/>
          </p:nvPr>
        </p:nvSpPr>
        <p:spPr/>
        <p:txBody>
          <a:bodyPr/>
          <a:lstStyle/>
          <a:p>
            <a:r>
              <a:rPr lang="en-US" sz="4400" dirty="0"/>
              <a:t>Importance Sampling</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33497-94EF-41AB-80C0-11F14120741E}"/>
                  </a:ext>
                </a:extLst>
              </p:cNvPr>
              <p:cNvSpPr>
                <a:spLocks noGrp="1"/>
              </p:cNvSpPr>
              <p:nvPr>
                <p:ph idx="1"/>
              </p:nvPr>
            </p:nvSpPr>
            <p:spPr/>
            <p:txBody>
              <a:bodyPr>
                <a:normAutofit fontScale="85000" lnSpcReduction="10000"/>
              </a:bodyPr>
              <a:lstStyle/>
              <a:p>
                <a:r>
                  <a:rPr lang="en-US" dirty="0"/>
                  <a:t>We want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expected value of random var </a:t>
                </a:r>
                <a14:m>
                  <m:oMath xmlns:m="http://schemas.openxmlformats.org/officeDocument/2006/math">
                    <m:r>
                      <a:rPr lang="en-US" i="1" dirty="0" smtClean="0">
                        <a:latin typeface="Cambria Math" panose="02040503050406030204" pitchFamily="18" charset="0"/>
                      </a:rPr>
                      <m:t>𝑋</m:t>
                    </m:r>
                  </m:oMath>
                </a14:m>
                <a:r>
                  <a:rPr lang="en-US" dirty="0"/>
                  <a:t> with distribution </a:t>
                </a:r>
                <a14:m>
                  <m:oMath xmlns:m="http://schemas.openxmlformats.org/officeDocument/2006/math">
                    <m:r>
                      <a:rPr lang="en-US">
                        <a:latin typeface="Cambria Math" panose="02040503050406030204" pitchFamily="18" charset="0"/>
                      </a:rPr>
                      <m:t>𝜋</m:t>
                    </m:r>
                  </m:oMath>
                </a14:m>
                <a:r>
                  <a:rPr lang="en-US" dirty="0"/>
                  <a:t>, by sampling from another distribution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p>
              <a:p>
                <a:pPr lvl="1"/>
                <a:r>
                  <a:rPr lang="en-US" dirty="0"/>
                  <a:t>Capital letter (</a:t>
                </a:r>
                <a14:m>
                  <m:oMath xmlns:m="http://schemas.openxmlformats.org/officeDocument/2006/math">
                    <m:r>
                      <a:rPr lang="en-US" b="0" i="1" smtClean="0">
                        <a:latin typeface="Cambria Math" panose="02040503050406030204" pitchFamily="18" charset="0"/>
                      </a:rPr>
                      <m:t>𝑋</m:t>
                    </m:r>
                  </m:oMath>
                </a14:m>
                <a:r>
                  <a:rPr lang="en-US" dirty="0"/>
                  <a:t>) denotes a random variable; lower-case letter (</a:t>
                </a:r>
                <a14:m>
                  <m:oMath xmlns:m="http://schemas.openxmlformats.org/officeDocument/2006/math">
                    <m:r>
                      <a:rPr lang="en-US" b="0" i="1" smtClean="0">
                        <a:latin typeface="Cambria Math" panose="02040503050406030204" pitchFamily="18" charset="0"/>
                      </a:rPr>
                      <m:t>𝑥</m:t>
                    </m:r>
                  </m:oMath>
                </a14:m>
                <a:r>
                  <a:rPr lang="en-US" dirty="0"/>
                  <a:t>) denotes a sampled value of the random var </a:t>
                </a:r>
                <a14:m>
                  <m:oMath xmlns:m="http://schemas.openxmlformats.org/officeDocument/2006/math">
                    <m:r>
                      <a:rPr lang="en-US" b="0" i="1" smtClean="0">
                        <a:latin typeface="Cambria Math" panose="02040503050406030204" pitchFamily="18" charset="0"/>
                      </a:rPr>
                      <m:t>𝑋</m:t>
                    </m:r>
                  </m:oMath>
                </a14:m>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𝑥</m:t>
                        </m:r>
                      </m:e>
                    </m:nary>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𝑥</m:t>
                        </m:r>
                      </m:e>
                    </m:nary>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𝜌</m:t>
                        </m:r>
                        <m:d>
                          <m:dPr>
                            <m:ctrlPr>
                              <a:rPr lang="en-US" i="1">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oMath>
                </a14:m>
                <a:endParaRPr lang="en-US" dirty="0"/>
              </a:p>
              <a:p>
                <a:r>
                  <a:rPr lang="en-US" dirty="0"/>
                  <a:t>We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oMath>
                </a14:m>
                <a:r>
                  <a:rPr lang="en-US" dirty="0"/>
                  <a:t> by sampling from </a:t>
                </a:r>
                <a14:m>
                  <m:oMath xmlns:m="http://schemas.openxmlformats.org/officeDocument/2006/math">
                    <m:r>
                      <a:rPr lang="en-US" i="1">
                        <a:latin typeface="Cambria Math" panose="02040503050406030204" pitchFamily="18" charset="0"/>
                      </a:rPr>
                      <m:t>𝑏</m:t>
                    </m:r>
                  </m:oMath>
                </a14:m>
                <a:r>
                  <a:rPr lang="en-US" dirty="0"/>
                  <a:t>, then performing weighted average with weight </a:t>
                </a:r>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51E33497-94EF-41AB-80C0-11F14120741E}"/>
                  </a:ext>
                </a:extLst>
              </p:cNvPr>
              <p:cNvSpPr>
                <a:spLocks noGrp="1" noRot="1" noChangeAspect="1" noMove="1" noResize="1" noEditPoints="1" noAdjustHandles="1" noChangeArrowheads="1" noChangeShapeType="1" noTextEdit="1"/>
              </p:cNvSpPr>
              <p:nvPr>
                <p:ph idx="1"/>
              </p:nvPr>
            </p:nvSpPr>
            <p:spPr>
              <a:blipFill>
                <a:blip r:embed="rId3"/>
                <a:stretch>
                  <a:fillRect l="-1333" t="-1912"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C664EF-394D-4A11-AABC-09723A0D53D0}"/>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4210148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5ADD-7B5C-4D83-AD5C-2AB8710D603F}"/>
              </a:ext>
            </a:extLst>
          </p:cNvPr>
          <p:cNvSpPr>
            <a:spLocks noGrp="1"/>
          </p:cNvSpPr>
          <p:nvPr>
            <p:ph type="title"/>
          </p:nvPr>
        </p:nvSpPr>
        <p:spPr/>
        <p:txBody>
          <a:bodyPr/>
          <a:lstStyle/>
          <a:p>
            <a:r>
              <a:rPr lang="en-US" dirty="0"/>
              <a:t>Importance Sampling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55D21B-88C7-4FF8-A3F3-287C2A6AD087}"/>
                  </a:ext>
                </a:extLst>
              </p:cNvPr>
              <p:cNvSpPr>
                <a:spLocks noGrp="1"/>
              </p:cNvSpPr>
              <p:nvPr>
                <p:ph idx="1"/>
              </p:nvPr>
            </p:nvSpPr>
            <p:spPr>
              <a:xfrm>
                <a:off x="39414" y="1295400"/>
                <a:ext cx="4384182" cy="5287962"/>
              </a:xfrm>
            </p:spPr>
            <p:txBody>
              <a:bodyPr>
                <a:normAutofit fontScale="62500" lnSpcReduction="2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4=2.2</m:t>
                    </m:r>
                  </m:oMath>
                </a14:m>
                <a:endParaRPr lang="en-US" dirty="0"/>
              </a:p>
              <a:p>
                <a:r>
                  <a:rPr lang="en-US" dirty="0"/>
                  <a:t>1</a:t>
                </a:r>
                <a:r>
                  <a:rPr lang="en-US" baseline="30000" dirty="0"/>
                  <a:t>st</a:t>
                </a:r>
                <a:r>
                  <a:rPr lang="en-US" dirty="0"/>
                  <a:t> sample from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b="0" i="1" smtClean="0">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𝑥</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.85</m:t>
                        </m:r>
                      </m:den>
                    </m:f>
                    <m:r>
                      <a:rPr lang="en-US" b="0" i="1" smtClean="0">
                        <a:latin typeface="Cambria Math" panose="02040503050406030204" pitchFamily="18" charset="0"/>
                      </a:rPr>
                      <m:t>=0.35</m:t>
                    </m:r>
                  </m:oMath>
                </a14:m>
                <a:endParaRPr lang="en-US" dirty="0"/>
              </a:p>
              <a:p>
                <a:r>
                  <a:rPr lang="en-US" dirty="0"/>
                  <a:t>2</a:t>
                </a:r>
                <a:r>
                  <a:rPr lang="en-US" baseline="30000" dirty="0"/>
                  <a:t>nd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m:t>
                    </m:r>
                  </m:oMath>
                </a14:m>
                <a:r>
                  <a:rPr lang="en-US" dirty="0"/>
                  <a:t> w. prob </a:t>
                </a:r>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2</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.05</m:t>
                            </m:r>
                          </m:den>
                        </m:f>
                      </m:e>
                    </m:d>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18</m:t>
                    </m:r>
                  </m:oMath>
                </a14:m>
                <a:endParaRPr lang="en-US" dirty="0"/>
              </a:p>
              <a:p>
                <a:r>
                  <a:rPr lang="en-US" dirty="0"/>
                  <a:t>3</a:t>
                </a:r>
                <a:r>
                  <a:rPr lang="en-US" baseline="30000" dirty="0"/>
                  <a:t>rd</a:t>
                </a:r>
                <a:r>
                  <a:rPr lang="en-US" dirty="0"/>
                  <a:t> sample from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get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=1</m:t>
                    </m:r>
                  </m:oMath>
                </a14:m>
                <a:r>
                  <a:rPr lang="en-US" dirty="0"/>
                  <a:t> w. prob </a:t>
                </a:r>
                <a14:m>
                  <m:oMath xmlns:m="http://schemas.openxmlformats.org/officeDocument/2006/math">
                    <m:r>
                      <a:rPr lang="en-US" i="1">
                        <a:latin typeface="Cambria Math" panose="02040503050406030204" pitchFamily="18" charset="0"/>
                      </a:rPr>
                      <m:t>0.85</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𝑏</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1</m:t>
                        </m:r>
                      </m:sub>
                      <m:sup>
                        <m:r>
                          <a:rPr lang="en-US" b="0" i="1" smtClean="0">
                            <a:latin typeface="Cambria Math" panose="02040503050406030204" pitchFamily="18" charset="0"/>
                          </a:rPr>
                          <m:t>3</m:t>
                        </m:r>
                      </m:sup>
                      <m:e>
                        <m:r>
                          <a:rPr lang="en-US" i="1">
                            <a:latin typeface="Cambria Math" panose="02040503050406030204" pitchFamily="18" charset="0"/>
                          </a:rPr>
                          <m:t>𝑥</m:t>
                        </m:r>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.05</m:t>
                            </m:r>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.85</m:t>
                            </m:r>
                          </m:den>
                        </m:f>
                      </m:e>
                    </m:d>
                    <m:r>
                      <a:rPr lang="en-US" i="1">
                        <a:latin typeface="Cambria Math" panose="02040503050406030204" pitchFamily="18" charset="0"/>
                      </a:rPr>
                      <m:t>≈</m:t>
                    </m:r>
                    <m:r>
                      <a:rPr lang="en-US" b="0" i="1" smtClean="0">
                        <a:latin typeface="Cambria Math" panose="02040503050406030204" pitchFamily="18" charset="0"/>
                      </a:rPr>
                      <m:t>2.24</m:t>
                    </m:r>
                  </m:oMath>
                </a14:m>
                <a:endParaRPr lang="en-US" dirty="0"/>
              </a:p>
              <a:p>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A255D21B-88C7-4FF8-A3F3-287C2A6AD087}"/>
                  </a:ext>
                </a:extLst>
              </p:cNvPr>
              <p:cNvSpPr>
                <a:spLocks noGrp="1" noRot="1" noChangeAspect="1" noMove="1" noResize="1" noEditPoints="1" noAdjustHandles="1" noChangeArrowheads="1" noChangeShapeType="1" noTextEdit="1"/>
              </p:cNvSpPr>
              <p:nvPr>
                <p:ph idx="1"/>
              </p:nvPr>
            </p:nvSpPr>
            <p:spPr>
              <a:xfrm>
                <a:off x="39414" y="1295400"/>
                <a:ext cx="4384182" cy="5287962"/>
              </a:xfrm>
              <a:blipFill>
                <a:blip r:embed="rId2"/>
                <a:stretch>
                  <a:fillRect l="-1389" t="-692" r="-2222" b="-175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D990CAA-9B2C-46CD-A3B8-6412528732B5}"/>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F9A48F63-A1C6-4B91-958E-71B608CA1051}"/>
              </a:ext>
            </a:extLst>
          </p:cNvPr>
          <p:cNvPicPr>
            <a:picLocks noChangeAspect="1"/>
          </p:cNvPicPr>
          <p:nvPr/>
        </p:nvPicPr>
        <p:blipFill>
          <a:blip r:embed="rId3"/>
          <a:stretch>
            <a:fillRect/>
          </a:stretch>
        </p:blipFill>
        <p:spPr>
          <a:xfrm>
            <a:off x="4703379" y="965553"/>
            <a:ext cx="4401207" cy="1831488"/>
          </a:xfrm>
          <a:prstGeom prst="rect">
            <a:avLst/>
          </a:prstGeom>
        </p:spPr>
      </p:pic>
      <p:pic>
        <p:nvPicPr>
          <p:cNvPr id="7" name="Picture 6">
            <a:extLst>
              <a:ext uri="{FF2B5EF4-FFF2-40B4-BE49-F238E27FC236}">
                <a16:creationId xmlns:a16="http://schemas.microsoft.com/office/drawing/2014/main" id="{F72F6375-31CB-454D-BEBE-ADF02ADDDD47}"/>
              </a:ext>
            </a:extLst>
          </p:cNvPr>
          <p:cNvPicPr>
            <a:picLocks noChangeAspect="1"/>
          </p:cNvPicPr>
          <p:nvPr/>
        </p:nvPicPr>
        <p:blipFill>
          <a:blip r:embed="rId4"/>
          <a:stretch>
            <a:fillRect/>
          </a:stretch>
        </p:blipFill>
        <p:spPr>
          <a:xfrm>
            <a:off x="4720405" y="2897050"/>
            <a:ext cx="4367155" cy="1821053"/>
          </a:xfrm>
          <a:prstGeom prst="rect">
            <a:avLst/>
          </a:prstGeom>
        </p:spPr>
      </p:pic>
      <p:pic>
        <p:nvPicPr>
          <p:cNvPr id="9" name="Picture 8">
            <a:extLst>
              <a:ext uri="{FF2B5EF4-FFF2-40B4-BE49-F238E27FC236}">
                <a16:creationId xmlns:a16="http://schemas.microsoft.com/office/drawing/2014/main" id="{7B319D49-ECC9-4885-8502-AD1C5FA1B464}"/>
              </a:ext>
            </a:extLst>
          </p:cNvPr>
          <p:cNvPicPr>
            <a:picLocks noChangeAspect="1"/>
          </p:cNvPicPr>
          <p:nvPr/>
        </p:nvPicPr>
        <p:blipFill>
          <a:blip r:embed="rId5"/>
          <a:stretch>
            <a:fillRect/>
          </a:stretch>
        </p:blipFill>
        <p:spPr>
          <a:xfrm>
            <a:off x="4711974" y="4818112"/>
            <a:ext cx="4384017" cy="1821053"/>
          </a:xfrm>
          <a:prstGeom prst="rect">
            <a:avLst/>
          </a:prstGeom>
        </p:spPr>
      </p:pic>
    </p:spTree>
    <p:extLst>
      <p:ext uri="{BB962C8B-B14F-4D97-AF65-F5344CB8AC3E}">
        <p14:creationId xmlns:p14="http://schemas.microsoft.com/office/powerpoint/2010/main" val="225172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5EF-D85F-4853-89CC-DF92D947A14A}"/>
              </a:ext>
            </a:extLst>
          </p:cNvPr>
          <p:cNvSpPr>
            <a:spLocks noGrp="1"/>
          </p:cNvSpPr>
          <p:nvPr>
            <p:ph type="title"/>
          </p:nvPr>
        </p:nvSpPr>
        <p:spPr/>
        <p:txBody>
          <a:bodyPr/>
          <a:lstStyle/>
          <a:p>
            <a:r>
              <a:rPr lang="en-US" dirty="0"/>
              <a:t>Computing Weighting Factors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E1BD81-AE0C-4DA9-A1E3-52B072377A74}"/>
                  </a:ext>
                </a:extLst>
              </p:cNvPr>
              <p:cNvSpPr>
                <a:spLocks noGrp="1"/>
              </p:cNvSpPr>
              <p:nvPr>
                <p:ph idx="1"/>
              </p:nvPr>
            </p:nvSpPr>
            <p:spPr>
              <a:xfrm>
                <a:off x="457200" y="1295400"/>
                <a:ext cx="8229600" cy="5562600"/>
              </a:xfrm>
            </p:spPr>
            <p:txBody>
              <a:bodyPr>
                <a:normAutofit fontScale="85000" lnSpcReduction="10000"/>
              </a:bodyPr>
              <a:lstStyle/>
              <a:p>
                <a:r>
                  <a:rPr lang="en-US" b="0" dirty="0"/>
                  <a:t>Prob of each off-policy trajectory under behavior policy </a:t>
                </a:r>
                <a14:m>
                  <m:oMath xmlns:m="http://schemas.openxmlformats.org/officeDocument/2006/math">
                    <m:r>
                      <a:rPr lang="en-US" b="0" i="1" dirty="0" smtClean="0">
                        <a:latin typeface="Cambria Math" panose="02040503050406030204" pitchFamily="18" charset="0"/>
                      </a:rPr>
                      <m:t>𝑏</m:t>
                    </m:r>
                  </m:oMath>
                </a14:m>
                <a:r>
                  <a:rPr lang="en-US" b="0" dirty="0"/>
                  <a:t>: </a:t>
                </a:r>
                <a14:m>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traj</m:t>
                        </m:r>
                        <m:r>
                          <a:rPr lang="en-US" b="0" i="0" smtClean="0">
                            <a:latin typeface="Cambria Math" panose="02040503050406030204" pitchFamily="18" charset="0"/>
                          </a:rPr>
                          <m:t> </m:t>
                        </m:r>
                        <m:r>
                          <m:rPr>
                            <m:sty m:val="p"/>
                          </m:rPr>
                          <a:rPr lang="en-US" b="0" i="0" smtClean="0">
                            <a:latin typeface="Cambria Math" panose="02040503050406030204" pitchFamily="18" charset="0"/>
                          </a:rPr>
                          <m:t>under</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a:latin typeface="Cambria Math" panose="02040503050406030204" pitchFamily="18" charset="0"/>
                      </a:rPr>
                      <m:t>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𝑇</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sub>
                      <m:sup>
                        <m:r>
                          <a:rPr lang="en-US" b="0" i="1" smtClean="0">
                            <a:latin typeface="Cambria Math" panose="02040503050406030204" pitchFamily="18" charset="0"/>
                          </a:rPr>
                          <m:t>𝑇</m:t>
                        </m:r>
                        <m:r>
                          <a:rPr lang="en-US" b="0" i="1" smtClean="0">
                            <a:latin typeface="Cambria Math" panose="02040503050406030204" pitchFamily="18" charset="0"/>
                          </a:rPr>
                          <m:t>−1</m:t>
                        </m:r>
                      </m:sup>
                      <m:e>
                        <m:r>
                          <a:rPr lang="en-US" b="0" i="1" smtClean="0">
                            <a:latin typeface="Cambria Math" panose="02040503050406030204" pitchFamily="18" charset="0"/>
                          </a:rPr>
                          <m:t>𝑏</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𝑘</m:t>
                            </m:r>
                            <m:r>
                              <a:rPr lang="en-US"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m:t>
                            </m:r>
                          </m:sub>
                        </m:sSub>
                      </m:e>
                    </m:d>
                  </m:oMath>
                </a14:m>
                <a:endParaRPr lang="en-US" dirty="0"/>
              </a:p>
              <a:p>
                <a:pPr lvl="1"/>
                <a:r>
                  <a:rPr lang="en-US" dirty="0"/>
                  <a:t>Due to the Markov property.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b="0" i="1" smtClean="0">
                                <a:latin typeface="Cambria Math" panose="02040503050406030204" pitchFamily="18" charset="0"/>
                              </a:rPr>
                              <m:t>𝜋</m:t>
                            </m:r>
                          </m:e>
                        </m:d>
                      </m:num>
                      <m:den>
                        <m:r>
                          <a:rPr lang="en-US" i="1">
                            <a:latin typeface="Cambria Math" panose="02040503050406030204" pitchFamily="18" charset="0"/>
                          </a:rPr>
                          <m:t>ℙ</m:t>
                        </m:r>
                        <m:d>
                          <m:dPr>
                            <m:ctrlPr>
                              <a:rPr lang="en-US" i="1">
                                <a:latin typeface="Cambria Math" panose="02040503050406030204" pitchFamily="18" charset="0"/>
                              </a:rPr>
                            </m:ctrlPr>
                          </m:dPr>
                          <m:e>
                            <m:r>
                              <m:rPr>
                                <m:sty m:val="p"/>
                              </m:rPr>
                              <a:rPr lang="en-US">
                                <a:latin typeface="Cambria Math" panose="02040503050406030204" pitchFamily="18" charset="0"/>
                              </a:rPr>
                              <m:t>traj</m:t>
                            </m:r>
                            <m:r>
                              <a:rPr lang="en-US">
                                <a:latin typeface="Cambria Math" panose="02040503050406030204" pitchFamily="18" charset="0"/>
                              </a:rPr>
                              <m:t> </m:t>
                            </m:r>
                            <m:r>
                              <m:rPr>
                                <m:sty m:val="p"/>
                              </m:rPr>
                              <a:rPr lang="en-US">
                                <a:latin typeface="Cambria Math" panose="02040503050406030204" pitchFamily="18" charset="0"/>
                              </a:rPr>
                              <m:t>under</m:t>
                            </m:r>
                            <m:r>
                              <a:rPr lang="en-US" i="1">
                                <a:latin typeface="Cambria Math" panose="02040503050406030204" pitchFamily="18" charset="0"/>
                              </a:rPr>
                              <m:t> </m:t>
                            </m:r>
                            <m:r>
                              <a:rPr lang="en-US" i="1">
                                <a:latin typeface="Cambria Math" panose="02040503050406030204" pitchFamily="18" charset="0"/>
                              </a:rPr>
                              <m:t>𝑏</m:t>
                            </m:r>
                          </m:e>
                        </m:d>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d>
                          </m:den>
                        </m:f>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up>
                        <m:r>
                          <a:rPr lang="en-US" i="1">
                            <a:latin typeface="Cambria Math" panose="02040503050406030204" pitchFamily="18" charset="0"/>
                          </a:rPr>
                          <m:t>𝑇</m:t>
                        </m:r>
                        <m:r>
                          <a:rPr lang="en-US" i="1">
                            <a:latin typeface="Cambria Math" panose="02040503050406030204" pitchFamily="18" charset="0"/>
                          </a:rPr>
                          <m:t>−1</m:t>
                        </m:r>
                      </m:sup>
                      <m:e>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m:t>
                                    </m:r>
                                  </m:sub>
                                </m:sSub>
                              </m:e>
                            </m:d>
                          </m:den>
                        </m:f>
                      </m:e>
                    </m:nary>
                  </m:oMath>
                </a14:m>
                <a:endParaRPr lang="en-US" dirty="0"/>
              </a:p>
              <a:p>
                <a:pPr lvl="1"/>
                <a:r>
                  <a:rPr lang="en-US" dirty="0"/>
                  <a:t>Work backwards to compute incrementally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𝑇</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𝑇</m:t>
                        </m:r>
                        <m:r>
                          <a:rPr lang="en-US" i="1">
                            <a:latin typeface="Cambria Math" panose="02040503050406030204" pitchFamily="18" charset="0"/>
                          </a:rPr>
                          <m:t>−3</m:t>
                        </m:r>
                      </m:sub>
                    </m:sSub>
                  </m:oMath>
                </a14:m>
                <a:endParaRPr lang="en-US" dirty="0"/>
              </a:p>
              <a:p>
                <a:r>
                  <a:rPr lang="en-US" dirty="0"/>
                  <a:t>Value function update w. importance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𝜌</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EEE1BD81-AE0C-4DA9-A1E3-52B072377A74}"/>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1259" t="-17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97E5282-AF24-4A6E-BE8D-E630D16C13B1}"/>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Tree>
    <p:extLst>
      <p:ext uri="{BB962C8B-B14F-4D97-AF65-F5344CB8AC3E}">
        <p14:creationId xmlns:p14="http://schemas.microsoft.com/office/powerpoint/2010/main" val="89525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BEED-C4FB-47D3-A79A-7E22B9299225}"/>
              </a:ext>
            </a:extLst>
          </p:cNvPr>
          <p:cNvSpPr>
            <a:spLocks noGrp="1"/>
          </p:cNvSpPr>
          <p:nvPr>
            <p:ph type="title"/>
          </p:nvPr>
        </p:nvSpPr>
        <p:spPr>
          <a:xfrm>
            <a:off x="31532" y="297803"/>
            <a:ext cx="3390195" cy="868362"/>
          </a:xfrm>
        </p:spPr>
        <p:txBody>
          <a:bodyPr/>
          <a:lstStyle/>
          <a:p>
            <a:r>
              <a:rPr lang="en-US" sz="2800" dirty="0"/>
              <a:t>On-Policy vs. Off-Policy MC Prediction</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EB02-09D1-43EE-8FD6-4A106DB548A5}"/>
                  </a:ext>
                </a:extLst>
              </p:cNvPr>
              <p:cNvSpPr>
                <a:spLocks noGrp="1"/>
              </p:cNvSpPr>
              <p:nvPr>
                <p:ph idx="1"/>
              </p:nvPr>
            </p:nvSpPr>
            <p:spPr>
              <a:xfrm>
                <a:off x="31532" y="1295400"/>
                <a:ext cx="3137338" cy="5105400"/>
              </a:xfrm>
            </p:spPr>
            <p:txBody>
              <a:bodyPr>
                <a:normAutofit/>
              </a:bodyPr>
              <a:lstStyle/>
              <a:p>
                <a:r>
                  <a:rPr lang="en-US" dirty="0"/>
                  <a:t>Improve and evaluate a different </a:t>
                </a:r>
                <a:r>
                  <a:rPr lang="en-US" dirty="0">
                    <a:solidFill>
                      <a:srgbClr val="C00000"/>
                    </a:solidFill>
                  </a:rPr>
                  <a:t>target policy </a:t>
                </a:r>
                <a14:m>
                  <m:oMath xmlns:m="http://schemas.openxmlformats.org/officeDocument/2006/math">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t> from the </a:t>
                </a:r>
                <a:r>
                  <a:rPr lang="en-US" dirty="0">
                    <a:solidFill>
                      <a:srgbClr val="C00000"/>
                    </a:solidFill>
                  </a:rPr>
                  <a:t>behavior policy </a:t>
                </a:r>
                <a14:m>
                  <m:oMath xmlns:m="http://schemas.openxmlformats.org/officeDocument/2006/math">
                    <m:r>
                      <a:rPr lang="en-US" i="1">
                        <a:solidFill>
                          <a:srgbClr val="C00000"/>
                        </a:solidFill>
                        <a:latin typeface="Cambria Math" panose="02040503050406030204" pitchFamily="18" charset="0"/>
                      </a:rPr>
                      <m:t>𝑏</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oMath>
                </a14:m>
                <a:r>
                  <a:rPr lang="en-US" dirty="0">
                    <a:solidFill>
                      <a:srgbClr val="C00000"/>
                    </a:solidFill>
                  </a:rPr>
                  <a:t> </a:t>
                </a:r>
                <a:r>
                  <a:rPr lang="en-US" dirty="0"/>
                  <a:t>that is used to select actions.</a:t>
                </a:r>
              </a:p>
            </p:txBody>
          </p:sp>
        </mc:Choice>
        <mc:Fallback xmlns="">
          <p:sp>
            <p:nvSpPr>
              <p:cNvPr id="3" name="Content Placeholder 2">
                <a:extLst>
                  <a:ext uri="{FF2B5EF4-FFF2-40B4-BE49-F238E27FC236}">
                    <a16:creationId xmlns:a16="http://schemas.microsoft.com/office/drawing/2014/main" id="{B3DFEB02-09D1-43EE-8FD6-4A106DB548A5}"/>
                  </a:ext>
                </a:extLst>
              </p:cNvPr>
              <p:cNvSpPr>
                <a:spLocks noGrp="1" noRot="1" noChangeAspect="1" noMove="1" noResize="1" noEditPoints="1" noAdjustHandles="1" noChangeArrowheads="1" noChangeShapeType="1" noTextEdit="1"/>
              </p:cNvSpPr>
              <p:nvPr>
                <p:ph idx="1"/>
              </p:nvPr>
            </p:nvSpPr>
            <p:spPr>
              <a:xfrm>
                <a:off x="31532" y="1295400"/>
                <a:ext cx="3137338" cy="5105400"/>
              </a:xfrm>
              <a:blipFill>
                <a:blip r:embed="rId2"/>
                <a:stretch>
                  <a:fillRect l="-4466" t="-1553" r="-58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273C659-4B93-440E-A3CD-42924FE9407C}"/>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E0B73040-AC12-4D1F-BC01-0262FF572439}"/>
              </a:ext>
            </a:extLst>
          </p:cNvPr>
          <p:cNvPicPr>
            <a:picLocks noChangeAspect="1"/>
          </p:cNvPicPr>
          <p:nvPr/>
        </p:nvPicPr>
        <p:blipFill>
          <a:blip r:embed="rId3"/>
          <a:stretch>
            <a:fillRect/>
          </a:stretch>
        </p:blipFill>
        <p:spPr>
          <a:xfrm>
            <a:off x="3421727" y="24220"/>
            <a:ext cx="5639853" cy="3097646"/>
          </a:xfrm>
          <a:prstGeom prst="rect">
            <a:avLst/>
          </a:prstGeom>
        </p:spPr>
      </p:pic>
      <p:pic>
        <p:nvPicPr>
          <p:cNvPr id="8" name="Picture 7">
            <a:extLst>
              <a:ext uri="{FF2B5EF4-FFF2-40B4-BE49-F238E27FC236}">
                <a16:creationId xmlns:a16="http://schemas.microsoft.com/office/drawing/2014/main" id="{1B252B76-F872-4D3E-8491-C088A75FE589}"/>
              </a:ext>
            </a:extLst>
          </p:cNvPr>
          <p:cNvPicPr>
            <a:picLocks noChangeAspect="1"/>
          </p:cNvPicPr>
          <p:nvPr/>
        </p:nvPicPr>
        <p:blipFill>
          <a:blip r:embed="rId4"/>
          <a:stretch>
            <a:fillRect/>
          </a:stretch>
        </p:blipFill>
        <p:spPr>
          <a:xfrm>
            <a:off x="3168869" y="3159298"/>
            <a:ext cx="5943600" cy="366686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05EC127-D112-425F-BC1D-B5805AD62243}"/>
                  </a:ext>
                </a:extLst>
              </p:cNvPr>
              <p:cNvSpPr/>
              <p:nvPr/>
            </p:nvSpPr>
            <p:spPr bwMode="auto">
              <a:xfrm>
                <a:off x="6978869" y="4546110"/>
                <a:ext cx="213360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Use behavior policy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𝑏</m:t>
                    </m:r>
                  </m:oMath>
                </a14:m>
                <a:endParaRPr kumimoji="0" lang="en-SE" sz="1600" b="0" i="0" u="none" strike="noStrike" cap="none" normalizeH="0" baseline="0" dirty="0">
                  <a:ln>
                    <a:noFill/>
                  </a:ln>
                  <a:solidFill>
                    <a:schemeClr val="tx1"/>
                  </a:solidFill>
                  <a:effectLst/>
                </a:endParaRPr>
              </a:p>
            </p:txBody>
          </p:sp>
        </mc:Choice>
        <mc:Fallback xmlns="">
          <p:sp>
            <p:nvSpPr>
              <p:cNvPr id="10" name="Rectangle 9">
                <a:extLst>
                  <a:ext uri="{FF2B5EF4-FFF2-40B4-BE49-F238E27FC236}">
                    <a16:creationId xmlns:a16="http://schemas.microsoft.com/office/drawing/2014/main" id="{005EC127-D112-425F-BC1D-B5805AD62243}"/>
                  </a:ext>
                </a:extLst>
              </p:cNvPr>
              <p:cNvSpPr>
                <a:spLocks noRot="1" noChangeAspect="1" noMove="1" noResize="1" noEditPoints="1" noAdjustHandles="1" noChangeArrowheads="1" noChangeShapeType="1" noTextEdit="1"/>
              </p:cNvSpPr>
              <p:nvPr/>
            </p:nvSpPr>
            <p:spPr bwMode="auto">
              <a:xfrm>
                <a:off x="6978869" y="4546110"/>
                <a:ext cx="2133600" cy="310249"/>
              </a:xfrm>
              <a:prstGeom prst="rect">
                <a:avLst/>
              </a:prstGeom>
              <a:blipFill>
                <a:blip r:embed="rId5"/>
                <a:stretch>
                  <a:fillRect l="-142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4DBEBD-AC09-4DEE-9DD3-9CB1804941BF}"/>
                  </a:ext>
                </a:extLst>
              </p:cNvPr>
              <p:cNvSpPr/>
              <p:nvPr/>
            </p:nvSpPr>
            <p:spPr bwMode="auto">
              <a:xfrm>
                <a:off x="5859914" y="6371435"/>
                <a:ext cx="2310260" cy="310249"/>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1600" b="0" i="0" u="none" strike="noStrike" cap="none" normalizeH="0" baseline="0" dirty="0">
                    <a:ln>
                      <a:noFill/>
                    </a:ln>
                    <a:solidFill>
                      <a:schemeClr val="tx1"/>
                    </a:solidFill>
                    <a:effectLst/>
                  </a:rPr>
                  <a:t>Add weighting factor </a:t>
                </a:r>
                <a14:m>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𝑊</m:t>
                    </m:r>
                  </m:oMath>
                </a14:m>
                <a:endParaRPr kumimoji="0" lang="en-SE" sz="1600" b="0" i="0" u="none" strike="noStrike" cap="none" normalizeH="0" baseline="0" dirty="0">
                  <a:ln>
                    <a:noFill/>
                  </a:ln>
                  <a:solidFill>
                    <a:schemeClr val="tx1"/>
                  </a:solidFill>
                  <a:effectLst/>
                </a:endParaRPr>
              </a:p>
            </p:txBody>
          </p:sp>
        </mc:Choice>
        <mc:Fallback xmlns="">
          <p:sp>
            <p:nvSpPr>
              <p:cNvPr id="11" name="Rectangle 10">
                <a:extLst>
                  <a:ext uri="{FF2B5EF4-FFF2-40B4-BE49-F238E27FC236}">
                    <a16:creationId xmlns:a16="http://schemas.microsoft.com/office/drawing/2014/main" id="{DA4DBEBD-AC09-4DEE-9DD3-9CB1804941BF}"/>
                  </a:ext>
                </a:extLst>
              </p:cNvPr>
              <p:cNvSpPr>
                <a:spLocks noRot="1" noChangeAspect="1" noMove="1" noResize="1" noEditPoints="1" noAdjustHandles="1" noChangeArrowheads="1" noChangeShapeType="1" noTextEdit="1"/>
              </p:cNvSpPr>
              <p:nvPr/>
            </p:nvSpPr>
            <p:spPr bwMode="auto">
              <a:xfrm>
                <a:off x="5859914" y="6371435"/>
                <a:ext cx="2310260" cy="310249"/>
              </a:xfrm>
              <a:prstGeom prst="rect">
                <a:avLst/>
              </a:prstGeom>
              <a:blipFill>
                <a:blip r:embed="rId6"/>
                <a:stretch>
                  <a:fillRect l="-1050" t="-3774" b="-30189"/>
                </a:stretch>
              </a:blipFill>
              <a:ln w="127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sp>
        <p:nvSpPr>
          <p:cNvPr id="12" name="Arrow: Right 11">
            <a:extLst>
              <a:ext uri="{FF2B5EF4-FFF2-40B4-BE49-F238E27FC236}">
                <a16:creationId xmlns:a16="http://schemas.microsoft.com/office/drawing/2014/main" id="{27F2B821-3D73-4093-9D80-1813E1EBDCB9}"/>
              </a:ext>
            </a:extLst>
          </p:cNvPr>
          <p:cNvSpPr/>
          <p:nvPr/>
        </p:nvSpPr>
        <p:spPr bwMode="auto">
          <a:xfrm flipH="1">
            <a:off x="5507349" y="6433230"/>
            <a:ext cx="307896" cy="216024"/>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6927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solidFill>
                  <a:srgbClr val="C00000"/>
                </a:solidFill>
              </a:rPr>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Tree>
    <p:extLst>
      <p:ext uri="{BB962C8B-B14F-4D97-AF65-F5344CB8AC3E}">
        <p14:creationId xmlns:p14="http://schemas.microsoft.com/office/powerpoint/2010/main" val="159663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Exponential Moving Average</a:t>
            </a:r>
          </a:p>
        </p:txBody>
      </p:sp>
      <mc:AlternateContent xmlns:mc="http://schemas.openxmlformats.org/markup-compatibility/2006" xmlns:a14="http://schemas.microsoft.com/office/drawing/2010/main">
        <mc:Choice Requires="a14">
          <p:sp>
            <p:nvSpPr>
              <p:cNvPr id="16387" name="Content Placeholder 2"/>
              <p:cNvSpPr>
                <a:spLocks noGrp="1"/>
              </p:cNvSpPr>
              <p:nvPr>
                <p:ph idx="1"/>
              </p:nvPr>
            </p:nvSpPr>
            <p:spPr>
              <a:xfrm>
                <a:off x="342900" y="1143000"/>
                <a:ext cx="8496300" cy="5440362"/>
              </a:xfrm>
            </p:spPr>
            <p:txBody>
              <a:bodyPr>
                <a:normAutofit lnSpcReduction="10000"/>
              </a:bodyPr>
              <a:lstStyle/>
              <a:p>
                <a:r>
                  <a:rPr lang="en-US" sz="2400" dirty="0"/>
                  <a:t>The running average update: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r>
                      <a:rPr lang="en-US" sz="2400" i="1" dirty="0">
                        <a:latin typeface="Cambria Math" panose="02040503050406030204" pitchFamily="18" charset="0"/>
                      </a:rPr>
                      <m:t>𝛼</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p>
              <a:p>
                <a:pPr lvl="1"/>
                <a:r>
                  <a:rPr lang="en-US" sz="2000" dirty="0">
                    <a:solidFill>
                      <a:schemeClr val="tx1"/>
                    </a:solidFill>
                  </a:rPr>
                  <a:t>Shorthand notation </a:t>
                </a:r>
                <a14:m>
                  <m:oMath xmlns:m="http://schemas.openxmlformats.org/officeDocument/2006/math">
                    <m:sSub>
                      <m:sSubPr>
                        <m:ctrlPr>
                          <a:rPr lang="en-US" sz="2000" i="1" dirty="0">
                            <a:solidFill>
                              <a:schemeClr val="tx1"/>
                            </a:solidFill>
                            <a:latin typeface="Cambria Math" panose="02040503050406030204" pitchFamily="18" charset="0"/>
                          </a:rPr>
                        </m:ctrlPr>
                      </m:sSubPr>
                      <m:e>
                        <m:acc>
                          <m:accPr>
                            <m:chr m:val="̅"/>
                            <m:ctrlPr>
                              <a:rPr lang="en-US" sz="2000" i="1" dirty="0">
                                <a:solidFill>
                                  <a:schemeClr val="tx1"/>
                                </a:solidFill>
                                <a:latin typeface="Cambria Math" panose="02040503050406030204" pitchFamily="18" charset="0"/>
                              </a:rPr>
                            </m:ctrlPr>
                          </m:accPr>
                          <m:e>
                            <m:r>
                              <a:rPr lang="en-US" sz="2000" dirty="0">
                                <a:solidFill>
                                  <a:schemeClr val="tx1"/>
                                </a:solidFill>
                                <a:latin typeface="Cambria Math" panose="02040503050406030204" pitchFamily="18" charset="0"/>
                              </a:rPr>
                              <m:t>𝑥</m:t>
                            </m:r>
                          </m:e>
                        </m:acc>
                      </m:e>
                      <m:sub>
                        <m:r>
                          <a:rPr lang="en-US" sz="2000" dirty="0">
                            <a:solidFill>
                              <a:schemeClr val="tx1"/>
                            </a:solidFill>
                            <a:latin typeface="Cambria Math" panose="02040503050406030204" pitchFamily="18" charset="0"/>
                          </a:rPr>
                          <m:t>𝑛</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m:t>
                        </m:r>
                      </m:e>
                      <m:sub>
                        <m:r>
                          <a:rPr lang="en-US" sz="2000" dirty="0">
                            <a:solidFill>
                              <a:schemeClr val="tx1"/>
                            </a:solidFill>
                            <a:latin typeface="Cambria Math" panose="02040503050406030204" pitchFamily="18" charset="0"/>
                          </a:rPr>
                          <m:t>𝛼</m:t>
                        </m:r>
                      </m:sub>
                    </m:sSub>
                    <m:sSub>
                      <m:sSubPr>
                        <m:ctrlPr>
                          <a:rPr lang="en-US" sz="2000" i="1" dirty="0">
                            <a:solidFill>
                              <a:schemeClr val="tx1"/>
                            </a:solidFill>
                            <a:latin typeface="Cambria Math" panose="02040503050406030204" pitchFamily="18" charset="0"/>
                          </a:rPr>
                        </m:ctrlPr>
                      </m:sSubPr>
                      <m:e>
                        <m:r>
                          <a:rPr lang="en-US" sz="2000" dirty="0">
                            <a:solidFill>
                              <a:schemeClr val="tx1"/>
                            </a:solidFill>
                            <a:latin typeface="Cambria Math" panose="02040503050406030204" pitchFamily="18" charset="0"/>
                          </a:rPr>
                          <m:t>𝑥</m:t>
                        </m:r>
                      </m:e>
                      <m:sub>
                        <m:r>
                          <a:rPr lang="en-US" sz="2000" dirty="0">
                            <a:solidFill>
                              <a:schemeClr val="tx1"/>
                            </a:solidFill>
                            <a:latin typeface="Cambria Math" panose="02040503050406030204" pitchFamily="18" charset="0"/>
                          </a:rPr>
                          <m:t>𝑛</m:t>
                        </m:r>
                      </m:sub>
                    </m:sSub>
                  </m:oMath>
                </a14:m>
                <a:endParaRPr lang="en-US" sz="2000" dirty="0">
                  <a:solidFill>
                    <a:schemeClr val="tx1"/>
                  </a:solidFill>
                </a:endParaRPr>
              </a:p>
              <a:p>
                <a:r>
                  <a:rPr lang="en-US" sz="2400" dirty="0"/>
                  <a:t>Makes recent samples more important (since later ones are more accurate estimates)</a:t>
                </a:r>
              </a:p>
              <a:p>
                <a:pPr lvl="1">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𝛼</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𝛼</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e>
                    </m:d>
                    <m:r>
                      <a:rPr lang="en-US" sz="2400" b="0" i="1" dirty="0" smtClean="0">
                        <a:latin typeface="Cambria Math" panose="02040503050406030204" pitchFamily="18" charset="0"/>
                      </a:rPr>
                      <m:t>)</m:t>
                    </m:r>
                  </m:oMath>
                </a14:m>
                <a:endParaRPr lang="en-US" sz="24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𝛼</m:t>
                      </m:r>
                      <m:d>
                        <m:dPr>
                          <m:ctrlPr>
                            <a:rPr lang="en-US" sz="2400" b="0"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e>
                      </m:d>
                      <m:r>
                        <a:rPr lang="en-US" sz="2400" b="0" i="1" dirty="0" smtClean="0">
                          <a:latin typeface="Cambria Math" panose="02040503050406030204" pitchFamily="18" charset="0"/>
                        </a:rPr>
                        <m:t>=</m:t>
                      </m:r>
                      <m:f>
                        <m:fPr>
                          <m:ctrlPr>
                            <a:rPr lang="en-US" sz="2400" b="0" i="1" dirty="0" smtClean="0">
                              <a:solidFill>
                                <a:srgbClr val="000000"/>
                              </a:solidFill>
                              <a:latin typeface="Cambria Math" panose="02040503050406030204" pitchFamily="18" charset="0"/>
                              <a:ea typeface="+mn-ea"/>
                              <a:cs typeface="+mn-cs"/>
                            </a:rPr>
                          </m:ctrlPr>
                        </m:fPr>
                        <m:num>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−1</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r>
                                <a:rPr lang="en-US" sz="2400" i="1" dirty="0">
                                  <a:latin typeface="Cambria Math" panose="02040503050406030204" pitchFamily="18" charset="0"/>
                                </a:rPr>
                                <m:t>−2</m:t>
                              </m:r>
                            </m:sub>
                          </m:sSub>
                          <m:r>
                            <a:rPr lang="en-US" sz="2400" i="1" dirty="0">
                              <a:solidFill>
                                <a:srgbClr val="000000"/>
                              </a:solidFill>
                              <a:latin typeface="Cambria Math" panose="02040503050406030204" pitchFamily="18" charset="0"/>
                            </a:rPr>
                            <m:t>+…</m:t>
                          </m:r>
                        </m:num>
                        <m:den>
                          <m:r>
                            <a:rPr lang="en-US" sz="2400" b="0" i="1" dirty="0" smtClean="0">
                              <a:solidFill>
                                <a:srgbClr val="000000"/>
                              </a:solidFill>
                              <a:latin typeface="Cambria Math" panose="02040503050406030204" pitchFamily="18" charset="0"/>
                              <a:ea typeface="+mn-ea"/>
                              <a:cs typeface="+mn-cs"/>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den>
                      </m:f>
                    </m:oMath>
                  </m:oMathPara>
                </a14:m>
                <a:endParaRPr lang="en-US" sz="2000" dirty="0"/>
              </a:p>
              <a:p>
                <a:pPr lvl="1">
                  <a:buFont typeface="Arial" panose="020B0604020202020204" pitchFamily="34" charset="0"/>
                  <a:buChar char="•"/>
                </a:pPr>
                <a:r>
                  <a:rPr lang="en-US" sz="2400" dirty="0"/>
                  <a:t>Since </a:t>
                </a:r>
                <a14:m>
                  <m:oMath xmlns:m="http://schemas.openxmlformats.org/officeDocument/2006/math">
                    <m:f>
                      <m:fPr>
                        <m:ctrlPr>
                          <a:rPr lang="en-US" sz="2400" b="0" i="1" dirty="0" smtClean="0">
                            <a:solidFill>
                              <a:srgbClr val="000000"/>
                            </a:solidFill>
                            <a:latin typeface="Cambria Math" panose="02040503050406030204" pitchFamily="18" charset="0"/>
                          </a:rPr>
                        </m:ctrlPr>
                      </m:fPr>
                      <m:num>
                        <m:r>
                          <a:rPr lang="en-US" sz="2400" b="0" i="0" dirty="0" smtClean="0">
                            <a:solidFill>
                              <a:srgbClr val="000000"/>
                            </a:solidFill>
                            <a:latin typeface="Cambria Math" panose="02040503050406030204" pitchFamily="18" charset="0"/>
                          </a:rPr>
                          <m:t>1</m:t>
                        </m:r>
                      </m:num>
                      <m:den>
                        <m:r>
                          <a:rPr lang="en-US" sz="2400" b="0" i="1" dirty="0" smtClean="0">
                            <a:solidFill>
                              <a:srgbClr val="000000"/>
                            </a:solidFill>
                            <a:latin typeface="Cambria Math" panose="02040503050406030204" pitchFamily="18" charset="0"/>
                          </a:rPr>
                          <m:t>𝛼</m:t>
                        </m:r>
                      </m:den>
                    </m:f>
                    <m:r>
                      <a:rPr lang="en-US" sz="2400" b="0" i="1" dirty="0"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r>
                      <a:rPr lang="en-US" sz="2400" i="1" dirty="0">
                        <a:solidFill>
                          <a:srgbClr val="000000"/>
                        </a:solidFill>
                        <a:latin typeface="Cambria Math" panose="02040503050406030204" pitchFamily="18" charset="0"/>
                      </a:rPr>
                      <m:t>1</m:t>
                    </m:r>
                    <m:r>
                      <a:rPr lang="en-US" sz="2400" i="1" dirty="0">
                        <a:latin typeface="Cambria Math" panose="02040503050406030204" pitchFamily="18" charset="0"/>
                      </a:rPr>
                      <m:t>+</m:t>
                    </m:r>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1−</m:t>
                            </m:r>
                            <m:r>
                              <a:rPr lang="en-US" sz="2400" i="1" dirty="0">
                                <a:latin typeface="Cambria Math" panose="02040503050406030204" pitchFamily="18" charset="0"/>
                              </a:rPr>
                              <m:t>𝛼</m:t>
                            </m:r>
                          </m:e>
                        </m:d>
                      </m:e>
                      <m:sup>
                        <m:r>
                          <a:rPr lang="en-US" sz="2400" i="1" dirty="0">
                            <a:latin typeface="Cambria Math" panose="02040503050406030204" pitchFamily="18" charset="0"/>
                          </a:rPr>
                          <m:t>2</m:t>
                        </m:r>
                      </m:sup>
                    </m:sSup>
                    <m:r>
                      <a:rPr lang="en-US" sz="2400" i="1" dirty="0">
                        <a:solidFill>
                          <a:srgbClr val="000000"/>
                        </a:solidFill>
                        <a:latin typeface="Cambria Math" panose="02040503050406030204" pitchFamily="18" charset="0"/>
                      </a:rPr>
                      <m:t>+…</m:t>
                    </m:r>
                  </m:oMath>
                </a14:m>
                <a:endParaRPr lang="en-US" sz="2400" dirty="0"/>
              </a:p>
              <a:p>
                <a:r>
                  <a:rPr lang="en-US" sz="2400" dirty="0"/>
                  <a:t>Forgets about the past gradually (distant past values are likely to be wrong, esp. for changing env.)</a:t>
                </a:r>
              </a:p>
              <a:p>
                <a:r>
                  <a:rPr lang="en-US" sz="2400" dirty="0"/>
                  <a:t>Decreasing learning rate </a:t>
                </a:r>
                <a14:m>
                  <m:oMath xmlns:m="http://schemas.openxmlformats.org/officeDocument/2006/math">
                    <m:r>
                      <a:rPr lang="en-US" sz="2400" b="0" i="1" smtClean="0">
                        <a:latin typeface="Cambria Math" panose="02040503050406030204" pitchFamily="18" charset="0"/>
                      </a:rPr>
                      <m:t>𝛼</m:t>
                    </m:r>
                  </m:oMath>
                </a14:m>
                <a:r>
                  <a:rPr lang="en-US" sz="2400" dirty="0"/>
                  <a:t> gradually can give converging average.</a:t>
                </a:r>
              </a:p>
            </p:txBody>
          </p:sp>
        </mc:Choice>
        <mc:Fallback xmlns="">
          <p:sp>
            <p:nvSpPr>
              <p:cNvPr id="16387" name="Content Placeholder 2"/>
              <p:cNvSpPr>
                <a:spLocks noGrp="1" noRot="1" noChangeAspect="1" noMove="1" noResize="1" noEditPoints="1" noAdjustHandles="1" noChangeArrowheads="1" noChangeShapeType="1" noTextEdit="1"/>
              </p:cNvSpPr>
              <p:nvPr>
                <p:ph idx="1"/>
              </p:nvPr>
            </p:nvSpPr>
            <p:spPr>
              <a:xfrm>
                <a:off x="342900" y="1143000"/>
                <a:ext cx="8496300" cy="5440362"/>
              </a:xfrm>
              <a:blipFill>
                <a:blip r:embed="rId3"/>
                <a:stretch>
                  <a:fillRect l="-933" t="-1457" b="-1906"/>
                </a:stretch>
              </a:blipFill>
            </p:spPr>
            <p:txBody>
              <a:bodyPr/>
              <a:lstStyle/>
              <a:p>
                <a:r>
                  <a:rPr lang="en-SE">
                    <a:noFill/>
                  </a:rPr>
                  <a:t> </a:t>
                </a:r>
              </a:p>
            </p:txBody>
          </p:sp>
        </mc:Fallback>
      </mc:AlternateContent>
    </p:spTree>
    <p:extLst>
      <p:ext uri="{BB962C8B-B14F-4D97-AF65-F5344CB8AC3E}">
        <p14:creationId xmlns:p14="http://schemas.microsoft.com/office/powerpoint/2010/main" val="144875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CD7D-C080-4E94-B949-CEFDE84FC3CA}"/>
              </a:ext>
            </a:extLst>
          </p:cNvPr>
          <p:cNvSpPr>
            <a:spLocks noGrp="1"/>
          </p:cNvSpPr>
          <p:nvPr>
            <p:ph type="title"/>
          </p:nvPr>
        </p:nvSpPr>
        <p:spPr/>
        <p:txBody>
          <a:bodyPr/>
          <a:lstStyle/>
          <a:p>
            <a:r>
              <a:rPr lang="en-US" dirty="0"/>
              <a:t>Value-based RL</a:t>
            </a:r>
            <a:endParaRPr lang="en-SE" dirty="0"/>
          </a:p>
        </p:txBody>
      </p:sp>
      <p:sp>
        <p:nvSpPr>
          <p:cNvPr id="3" name="Content Placeholder 2">
            <a:extLst>
              <a:ext uri="{FF2B5EF4-FFF2-40B4-BE49-F238E27FC236}">
                <a16:creationId xmlns:a16="http://schemas.microsoft.com/office/drawing/2014/main" id="{E6A13D25-280F-44AC-9C34-63D7C1AC0298}"/>
              </a:ext>
            </a:extLst>
          </p:cNvPr>
          <p:cNvSpPr>
            <a:spLocks noGrp="1"/>
          </p:cNvSpPr>
          <p:nvPr>
            <p:ph idx="1"/>
          </p:nvPr>
        </p:nvSpPr>
        <p:spPr>
          <a:xfrm>
            <a:off x="457200" y="1295400"/>
            <a:ext cx="8229600" cy="152400"/>
          </a:xfrm>
        </p:spPr>
        <p:txBody>
          <a:bodyPr/>
          <a:lstStyle/>
          <a:p>
            <a:endParaRPr lang="en-SE" dirty="0"/>
          </a:p>
        </p:txBody>
      </p:sp>
      <p:sp>
        <p:nvSpPr>
          <p:cNvPr id="4" name="Slide Number Placeholder 3">
            <a:extLst>
              <a:ext uri="{FF2B5EF4-FFF2-40B4-BE49-F238E27FC236}">
                <a16:creationId xmlns:a16="http://schemas.microsoft.com/office/drawing/2014/main" id="{EBAFB0CD-3AF4-4A95-868C-B9D18DD0F447}"/>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31" name="Group 30">
            <a:extLst>
              <a:ext uri="{FF2B5EF4-FFF2-40B4-BE49-F238E27FC236}">
                <a16:creationId xmlns:a16="http://schemas.microsoft.com/office/drawing/2014/main" id="{469B368A-03BE-4C9F-95D5-82079C7125CA}"/>
              </a:ext>
            </a:extLst>
          </p:cNvPr>
          <p:cNvGrpSpPr/>
          <p:nvPr/>
        </p:nvGrpSpPr>
        <p:grpSpPr>
          <a:xfrm>
            <a:off x="1433846" y="2311464"/>
            <a:ext cx="1794102" cy="2586800"/>
            <a:chOff x="669059" y="1766861"/>
            <a:chExt cx="1794102" cy="2586800"/>
          </a:xfrm>
        </p:grpSpPr>
        <p:sp>
          <p:nvSpPr>
            <p:cNvPr id="32" name="Rectangle: Rounded Corners 31">
              <a:extLst>
                <a:ext uri="{FF2B5EF4-FFF2-40B4-BE49-F238E27FC236}">
                  <a16:creationId xmlns:a16="http://schemas.microsoft.com/office/drawing/2014/main" id="{97A248C7-F2AB-43D9-A4EA-F16EF175340E}"/>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33" name="Straight Arrow Connector 32">
              <a:extLst>
                <a:ext uri="{FF2B5EF4-FFF2-40B4-BE49-F238E27FC236}">
                  <a16:creationId xmlns:a16="http://schemas.microsoft.com/office/drawing/2014/main" id="{12618B95-E929-4A56-AE7A-0D58E3233998}"/>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C13532B-7768-441F-86E4-F37F10237A1C}"/>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34" name="TextBox 33">
                  <a:extLst>
                    <a:ext uri="{FF2B5EF4-FFF2-40B4-BE49-F238E27FC236}">
                      <a16:creationId xmlns:a16="http://schemas.microsoft.com/office/drawing/2014/main" id="{DC13532B-7768-441F-86E4-F37F10237A1C}"/>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2"/>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A62A8C-DFB1-441E-8E3B-8EB0518B51D1}"/>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35" name="TextBox 34">
                  <a:extLst>
                    <a:ext uri="{FF2B5EF4-FFF2-40B4-BE49-F238E27FC236}">
                      <a16:creationId xmlns:a16="http://schemas.microsoft.com/office/drawing/2014/main" id="{DCA62A8C-DFB1-441E-8E3B-8EB0518B51D1}"/>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3"/>
                  <a:stretch>
                    <a:fillRect l="-4878" t="-8197" b="-24590"/>
                  </a:stretch>
                </a:blipFill>
              </p:spPr>
              <p:txBody>
                <a:bodyPr/>
                <a:lstStyle/>
                <a:p>
                  <a:r>
                    <a:rPr lang="en-SE">
                      <a:noFill/>
                    </a:rPr>
                    <a:t> </a:t>
                  </a:r>
                </a:p>
              </p:txBody>
            </p:sp>
          </mc:Fallback>
        </mc:AlternateContent>
        <p:cxnSp>
          <p:nvCxnSpPr>
            <p:cNvPr id="36" name="Straight Arrow Connector 35">
              <a:extLst>
                <a:ext uri="{FF2B5EF4-FFF2-40B4-BE49-F238E27FC236}">
                  <a16:creationId xmlns:a16="http://schemas.microsoft.com/office/drawing/2014/main" id="{E0F35B79-1FD5-4E51-82BE-09D8B3F1581C}"/>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A3839EB-CF4F-464C-AF1C-05CC8D165D2C}"/>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37" name="TextBox 36">
                  <a:extLst>
                    <a:ext uri="{FF2B5EF4-FFF2-40B4-BE49-F238E27FC236}">
                      <a16:creationId xmlns:a16="http://schemas.microsoft.com/office/drawing/2014/main" id="{8A3839EB-CF4F-464C-AF1C-05CC8D165D2C}"/>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4"/>
                  <a:stretch>
                    <a:fillRect l="-6000" t="-4673" b="-13084"/>
                  </a:stretch>
                </a:blipFill>
              </p:spPr>
              <p:txBody>
                <a:bodyPr/>
                <a:lstStyle/>
                <a:p>
                  <a:r>
                    <a:rPr lang="en-SE">
                      <a:noFill/>
                    </a:rPr>
                    <a:t> </a:t>
                  </a:r>
                </a:p>
              </p:txBody>
            </p:sp>
          </mc:Fallback>
        </mc:AlternateContent>
        <p:cxnSp>
          <p:nvCxnSpPr>
            <p:cNvPr id="38" name="Straight Arrow Connector 37">
              <a:extLst>
                <a:ext uri="{FF2B5EF4-FFF2-40B4-BE49-F238E27FC236}">
                  <a16:creationId xmlns:a16="http://schemas.microsoft.com/office/drawing/2014/main" id="{30C90B34-83F5-40B6-B677-C642D4FF1BB9}"/>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80B5C2-AB3D-4FB4-AF4F-4186DBE3E570}"/>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39" name="TextBox 38">
                  <a:extLst>
                    <a:ext uri="{FF2B5EF4-FFF2-40B4-BE49-F238E27FC236}">
                      <a16:creationId xmlns:a16="http://schemas.microsoft.com/office/drawing/2014/main" id="{2A80B5C2-AB3D-4FB4-AF4F-4186DBE3E570}"/>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5"/>
                  <a:stretch>
                    <a:fillRect l="-4545" t="-10000" b="-26667"/>
                  </a:stretch>
                </a:blipFill>
              </p:spPr>
              <p:txBody>
                <a:bodyPr/>
                <a:lstStyle/>
                <a:p>
                  <a:r>
                    <a:rPr lang="en-SE">
                      <a:noFill/>
                    </a:rPr>
                    <a:t> </a:t>
                  </a:r>
                </a:p>
              </p:txBody>
            </p:sp>
          </mc:Fallback>
        </mc:AlternateContent>
        <p:cxnSp>
          <p:nvCxnSpPr>
            <p:cNvPr id="40" name="Straight Arrow Connector 39">
              <a:extLst>
                <a:ext uri="{FF2B5EF4-FFF2-40B4-BE49-F238E27FC236}">
                  <a16:creationId xmlns:a16="http://schemas.microsoft.com/office/drawing/2014/main" id="{52A3F0F0-2A5B-460E-84C7-1EC4E4F4CD9A}"/>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1" name="Group 40">
            <a:extLst>
              <a:ext uri="{FF2B5EF4-FFF2-40B4-BE49-F238E27FC236}">
                <a16:creationId xmlns:a16="http://schemas.microsoft.com/office/drawing/2014/main" id="{AB90AEE2-9C34-487A-A508-E00F4E7581E5}"/>
              </a:ext>
            </a:extLst>
          </p:cNvPr>
          <p:cNvGrpSpPr/>
          <p:nvPr/>
        </p:nvGrpSpPr>
        <p:grpSpPr>
          <a:xfrm>
            <a:off x="3784281" y="2311464"/>
            <a:ext cx="1755387" cy="2028605"/>
            <a:chOff x="2971800" y="1766861"/>
            <a:chExt cx="1755387" cy="2028605"/>
          </a:xfrm>
        </p:grpSpPr>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0E58C94F-61DD-4787-86C7-FE02C7B4C679}"/>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42" name="Rectangle: Rounded Corners 41">
                  <a:extLst>
                    <a:ext uri="{FF2B5EF4-FFF2-40B4-BE49-F238E27FC236}">
                      <a16:creationId xmlns:a16="http://schemas.microsoft.com/office/drawing/2014/main" id="{0E58C94F-61DD-4787-86C7-FE02C7B4C679}"/>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6"/>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43" name="Straight Arrow Connector 42">
              <a:extLst>
                <a:ext uri="{FF2B5EF4-FFF2-40B4-BE49-F238E27FC236}">
                  <a16:creationId xmlns:a16="http://schemas.microsoft.com/office/drawing/2014/main" id="{5F6F60D0-01C0-4CD0-9BA4-43445F6A92B2}"/>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AFB8B38-DAFA-4964-90FE-902039883A20}"/>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44" name="TextBox 43">
                  <a:extLst>
                    <a:ext uri="{FF2B5EF4-FFF2-40B4-BE49-F238E27FC236}">
                      <a16:creationId xmlns:a16="http://schemas.microsoft.com/office/drawing/2014/main" id="{4AFB8B38-DAFA-4964-90FE-902039883A20}"/>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7"/>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7C178F-5196-4B37-9291-22484A98FCCF}"/>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45" name="TextBox 44">
                  <a:extLst>
                    <a:ext uri="{FF2B5EF4-FFF2-40B4-BE49-F238E27FC236}">
                      <a16:creationId xmlns:a16="http://schemas.microsoft.com/office/drawing/2014/main" id="{FB7C178F-5196-4B37-9291-22484A98FCCF}"/>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8"/>
                  <a:stretch>
                    <a:fillRect l="-5488" t="-8197" b="-24590"/>
                  </a:stretch>
                </a:blipFill>
              </p:spPr>
              <p:txBody>
                <a:bodyPr/>
                <a:lstStyle/>
                <a:p>
                  <a:r>
                    <a:rPr lang="en-SE">
                      <a:noFill/>
                    </a:rPr>
                    <a:t> </a:t>
                  </a:r>
                </a:p>
              </p:txBody>
            </p:sp>
          </mc:Fallback>
        </mc:AlternateContent>
        <p:cxnSp>
          <p:nvCxnSpPr>
            <p:cNvPr id="46" name="Straight Arrow Connector 45">
              <a:extLst>
                <a:ext uri="{FF2B5EF4-FFF2-40B4-BE49-F238E27FC236}">
                  <a16:creationId xmlns:a16="http://schemas.microsoft.com/office/drawing/2014/main" id="{AB2007EA-4A71-4B45-81AC-95F37D837A6A}"/>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5B8BEE9D-8BAF-4CD4-B1B0-BD49D668253B}"/>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7CEFCE6A-1819-4F2E-A4CC-73058D917DC6}"/>
              </a:ext>
            </a:extLst>
          </p:cNvPr>
          <p:cNvGrpSpPr/>
          <p:nvPr/>
        </p:nvGrpSpPr>
        <p:grpSpPr>
          <a:xfrm>
            <a:off x="6096000" y="2311464"/>
            <a:ext cx="1794809" cy="2306154"/>
            <a:chOff x="5331213" y="1774882"/>
            <a:chExt cx="1794809" cy="2306154"/>
          </a:xfrm>
        </p:grpSpPr>
        <mc:AlternateContent xmlns:mc="http://schemas.openxmlformats.org/markup-compatibility/2006" xmlns:a14="http://schemas.microsoft.com/office/drawing/2010/main">
          <mc:Choice Requires="a14">
            <p:sp>
              <p:nvSpPr>
                <p:cNvPr id="49" name="Rectangle: Rounded Corners 48">
                  <a:extLst>
                    <a:ext uri="{FF2B5EF4-FFF2-40B4-BE49-F238E27FC236}">
                      <a16:creationId xmlns:a16="http://schemas.microsoft.com/office/drawing/2014/main" id="{E30D1A05-9234-413D-B2D4-75322440D7C2}"/>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49" name="Rectangle: Rounded Corners 48">
                  <a:extLst>
                    <a:ext uri="{FF2B5EF4-FFF2-40B4-BE49-F238E27FC236}">
                      <a16:creationId xmlns:a16="http://schemas.microsoft.com/office/drawing/2014/main" id="{E30D1A05-9234-413D-B2D4-75322440D7C2}"/>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9"/>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50" name="Straight Arrow Connector 49">
              <a:extLst>
                <a:ext uri="{FF2B5EF4-FFF2-40B4-BE49-F238E27FC236}">
                  <a16:creationId xmlns:a16="http://schemas.microsoft.com/office/drawing/2014/main" id="{1963840F-503C-4897-8B2C-2FD41BFB7813}"/>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142115D-9CB3-43B2-BD3E-17F53AE7F89A}"/>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51" name="TextBox 50">
                  <a:extLst>
                    <a:ext uri="{FF2B5EF4-FFF2-40B4-BE49-F238E27FC236}">
                      <a16:creationId xmlns:a16="http://schemas.microsoft.com/office/drawing/2014/main" id="{F142115D-9CB3-43B2-BD3E-17F53AE7F89A}"/>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0"/>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15A6DE1-7EC1-4FA5-ADCC-27A2EB1D071C}"/>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52" name="TextBox 51">
                  <a:extLst>
                    <a:ext uri="{FF2B5EF4-FFF2-40B4-BE49-F238E27FC236}">
                      <a16:creationId xmlns:a16="http://schemas.microsoft.com/office/drawing/2014/main" id="{015A6DE1-7EC1-4FA5-ADCC-27A2EB1D071C}"/>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1"/>
                  <a:stretch>
                    <a:fillRect l="-4878" t="-8197" b="-24590"/>
                  </a:stretch>
                </a:blipFill>
              </p:spPr>
              <p:txBody>
                <a:bodyPr/>
                <a:lstStyle/>
                <a:p>
                  <a:r>
                    <a:rPr lang="en-SE">
                      <a:noFill/>
                    </a:rPr>
                    <a:t> </a:t>
                  </a:r>
                </a:p>
              </p:txBody>
            </p:sp>
          </mc:Fallback>
        </mc:AlternateContent>
        <p:cxnSp>
          <p:nvCxnSpPr>
            <p:cNvPr id="53" name="Straight Arrow Connector 52">
              <a:extLst>
                <a:ext uri="{FF2B5EF4-FFF2-40B4-BE49-F238E27FC236}">
                  <a16:creationId xmlns:a16="http://schemas.microsoft.com/office/drawing/2014/main" id="{0ECD256F-3629-43F0-807B-61FD2FB4AE7F}"/>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4DF32D5-95CA-4E49-BB87-381345F76B5E}"/>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54" name="TextBox 53">
                  <a:extLst>
                    <a:ext uri="{FF2B5EF4-FFF2-40B4-BE49-F238E27FC236}">
                      <a16:creationId xmlns:a16="http://schemas.microsoft.com/office/drawing/2014/main" id="{E4DF32D5-95CA-4E49-BB87-381345F76B5E}"/>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2"/>
                  <a:stretch>
                    <a:fillRect l="-2797" t="-10000" r="-350" b="-26667"/>
                  </a:stretch>
                </a:blipFill>
              </p:spPr>
              <p:txBody>
                <a:bodyPr/>
                <a:lstStyle/>
                <a:p>
                  <a:r>
                    <a:rPr lang="en-SE">
                      <a:noFill/>
                    </a:rPr>
                    <a:t> </a:t>
                  </a:r>
                </a:p>
              </p:txBody>
            </p:sp>
          </mc:Fallback>
        </mc:AlternateContent>
        <p:cxnSp>
          <p:nvCxnSpPr>
            <p:cNvPr id="55" name="Straight Arrow Connector 54">
              <a:extLst>
                <a:ext uri="{FF2B5EF4-FFF2-40B4-BE49-F238E27FC236}">
                  <a16:creationId xmlns:a16="http://schemas.microsoft.com/office/drawing/2014/main" id="{DCBD18F9-FA35-4DDB-99A2-13F34905E70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56" name="Table 63">
            <a:extLst>
              <a:ext uri="{FF2B5EF4-FFF2-40B4-BE49-F238E27FC236}">
                <a16:creationId xmlns:a16="http://schemas.microsoft.com/office/drawing/2014/main" id="{AE5A0D84-1373-4AB2-AD15-7D1C73B46938}"/>
              </a:ext>
            </a:extLst>
          </p:cNvPr>
          <p:cNvGraphicFramePr>
            <a:graphicFrameLocks/>
          </p:cNvGraphicFramePr>
          <p:nvPr>
            <p:extLst>
              <p:ext uri="{D42A27DB-BD31-4B8C-83A1-F6EECF244321}">
                <p14:modId xmlns:p14="http://schemas.microsoft.com/office/powerpoint/2010/main" val="3701048818"/>
              </p:ext>
            </p:extLst>
          </p:nvPr>
        </p:nvGraphicFramePr>
        <p:xfrm>
          <a:off x="1541307" y="4990732"/>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16DCF83-579B-4902-903D-C4D033E3C067}"/>
                  </a:ext>
                </a:extLst>
              </p:cNvPr>
              <p:cNvSpPr txBox="1"/>
              <p:nvPr/>
            </p:nvSpPr>
            <p:spPr>
              <a:xfrm>
                <a:off x="3503806" y="4334241"/>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57" name="TextBox 56">
                <a:extLst>
                  <a:ext uri="{FF2B5EF4-FFF2-40B4-BE49-F238E27FC236}">
                    <a16:creationId xmlns:a16="http://schemas.microsoft.com/office/drawing/2014/main" id="{D16DCF83-579B-4902-903D-C4D033E3C067}"/>
                  </a:ext>
                </a:extLst>
              </p:cNvPr>
              <p:cNvSpPr txBox="1">
                <a:spLocks noRot="1" noChangeAspect="1" noMove="1" noResize="1" noEditPoints="1" noAdjustHandles="1" noChangeArrowheads="1" noChangeShapeType="1" noTextEdit="1"/>
              </p:cNvSpPr>
              <p:nvPr/>
            </p:nvSpPr>
            <p:spPr>
              <a:xfrm>
                <a:off x="3503806" y="4334241"/>
                <a:ext cx="2259658" cy="646331"/>
              </a:xfrm>
              <a:prstGeom prst="rect">
                <a:avLst/>
              </a:prstGeom>
              <a:blipFill>
                <a:blip r:embed="rId13"/>
                <a:stretch>
                  <a:fillRect t="-5660" b="-7547"/>
                </a:stretch>
              </a:blipFill>
            </p:spPr>
            <p:txBody>
              <a:bodyPr/>
              <a:lstStyle/>
              <a:p>
                <a:r>
                  <a:rPr lang="en-SE">
                    <a:noFill/>
                  </a:rPr>
                  <a:t> </a:t>
                </a:r>
              </a:p>
            </p:txBody>
          </p:sp>
        </mc:Fallback>
      </mc:AlternateContent>
      <p:sp>
        <p:nvSpPr>
          <p:cNvPr id="58" name="Rectangle 57">
            <a:extLst>
              <a:ext uri="{FF2B5EF4-FFF2-40B4-BE49-F238E27FC236}">
                <a16:creationId xmlns:a16="http://schemas.microsoft.com/office/drawing/2014/main" id="{CE1FA8D7-D4C6-42BF-95B8-4E600DB9F94D}"/>
              </a:ext>
            </a:extLst>
          </p:cNvPr>
          <p:cNvSpPr/>
          <p:nvPr/>
        </p:nvSpPr>
        <p:spPr bwMode="auto">
          <a:xfrm>
            <a:off x="3505200" y="2209800"/>
            <a:ext cx="2286000" cy="32766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56987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4D70-1523-4346-AE0F-6A74EF2A239C}"/>
              </a:ext>
            </a:extLst>
          </p:cNvPr>
          <p:cNvSpPr>
            <a:spLocks noGrp="1"/>
          </p:cNvSpPr>
          <p:nvPr>
            <p:ph type="title"/>
          </p:nvPr>
        </p:nvSpPr>
        <p:spPr/>
        <p:txBody>
          <a:bodyPr/>
          <a:lstStyle/>
          <a:p>
            <a:r>
              <a:rPr lang="en-US" dirty="0"/>
              <a:t>TD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DC775E-EA56-49A3-A96A-FE6E52570548}"/>
                  </a:ext>
                </a:extLst>
              </p:cNvPr>
              <p:cNvSpPr>
                <a:spLocks noGrp="1"/>
              </p:cNvSpPr>
              <p:nvPr>
                <p:ph idx="1"/>
              </p:nvPr>
            </p:nvSpPr>
            <p:spPr>
              <a:xfrm>
                <a:off x="457200" y="1219200"/>
                <a:ext cx="8229600" cy="5555310"/>
              </a:xfrm>
            </p:spPr>
            <p:txBody>
              <a:bodyPr>
                <a:normAutofit lnSpcReduction="10000"/>
              </a:bodyPr>
              <a:lstStyle/>
              <a:p>
                <a:r>
                  <a:rPr lang="en-US" dirty="0">
                    <a:solidFill>
                      <a:schemeClr val="tx1"/>
                    </a:solidFill>
                  </a:rPr>
                  <a:t>Recall Bellman Exp. Equation: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T</a:t>
                </a:r>
                <a:r>
                  <a:rPr lang="en-US" dirty="0"/>
                  <a:t>o solve it with dynamic programming, we need the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a:t>
                </a:r>
              </a:p>
              <a:p>
                <a:r>
                  <a:rPr lang="en-US" dirty="0">
                    <a:solidFill>
                      <a:schemeClr val="tx1"/>
                    </a:solidFill>
                  </a:rPr>
                  <a:t>TD Learning: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solidFill>
                      <a:schemeClr val="tx1"/>
                    </a:solidFill>
                  </a:rPr>
                  <a:t> in model-free way by sampling. At every timestep </a:t>
                </a:r>
                <a14:m>
                  <m:oMath xmlns:m="http://schemas.openxmlformats.org/officeDocument/2006/math">
                    <m:r>
                      <a:rPr lang="en-US" b="0" i="1" smtClean="0">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oMath>
                </a14:m>
                <a:r>
                  <a:rPr lang="en-US" dirty="0">
                    <a:solidFill>
                      <a:schemeClr val="tx1"/>
                    </a:solidFill>
                  </a:rPr>
                  <a:t>:</a:t>
                </a:r>
              </a:p>
              <a:p>
                <a:pPr lvl="1"/>
                <a14:m>
                  <m:oMath xmlns:m="http://schemas.openxmlformats.org/officeDocument/2006/math">
                    <m:r>
                      <a:rPr lang="en-US" b="0" i="1" smtClean="0">
                        <a:solidFill>
                          <a:schemeClr val="tx1"/>
                        </a:solidFill>
                        <a:latin typeface="Cambria Math" panose="02040503050406030204" pitchFamily="18" charset="0"/>
                      </a:rPr>
                      <m:t>𝑉</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solidFill>
                    <a:schemeClr val="tx1"/>
                  </a:solidFill>
                </a:endParaRP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endParaRPr lang="en-US" dirty="0">
                  <a:solidFill>
                    <a:schemeClr val="tx1"/>
                  </a:solidFill>
                </a:endParaRPr>
              </a:p>
              <a:p>
                <a:pPr lvl="1"/>
                <a:r>
                  <a:rPr lang="en-US" dirty="0"/>
                  <a:t>TD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98DC775E-EA56-49A3-A96A-FE6E52570548}"/>
                  </a:ext>
                </a:extLst>
              </p:cNvPr>
              <p:cNvSpPr>
                <a:spLocks noGrp="1" noRot="1" noChangeAspect="1" noMove="1" noResize="1" noEditPoints="1" noAdjustHandles="1" noChangeArrowheads="1" noChangeShapeType="1" noTextEdit="1"/>
              </p:cNvSpPr>
              <p:nvPr>
                <p:ph idx="1"/>
              </p:nvPr>
            </p:nvSpPr>
            <p:spPr>
              <a:xfrm>
                <a:off x="457200" y="1219200"/>
                <a:ext cx="8229600" cy="5555310"/>
              </a:xfrm>
              <a:blipFill>
                <a:blip r:embed="rId3"/>
                <a:stretch>
                  <a:fillRect l="-1704" t="-2305" r="-14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CD9276-5CCF-4F5F-A10A-38E3D47ECBFF}"/>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313798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F7A6-E81D-4E1F-BC32-BCF7A9CB4751}"/>
              </a:ext>
            </a:extLst>
          </p:cNvPr>
          <p:cNvSpPr>
            <a:spLocks noGrp="1"/>
          </p:cNvSpPr>
          <p:nvPr>
            <p:ph type="title"/>
          </p:nvPr>
        </p:nvSpPr>
        <p:spPr/>
        <p:txBody>
          <a:bodyPr/>
          <a:lstStyle/>
          <a:p>
            <a:r>
              <a:rPr lang="en-US" dirty="0"/>
              <a:t>Update Equations: 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89535-0773-498D-878B-8E3B13F02BCC}"/>
                  </a:ext>
                </a:extLst>
              </p:cNvPr>
              <p:cNvSpPr>
                <a:spLocks noGrp="1"/>
              </p:cNvSpPr>
              <p:nvPr>
                <p:ph idx="1"/>
              </p:nvPr>
            </p:nvSpPr>
            <p:spPr/>
            <p:txBody>
              <a:bodyPr>
                <a:normAutofit fontScale="77500" lnSpcReduction="20000"/>
              </a:bodyPr>
              <a:lstStyle/>
              <a:p>
                <a:r>
                  <a:rPr lang="en-US" dirty="0">
                    <a:solidFill>
                      <a:schemeClr val="tx1"/>
                    </a:solidFill>
                  </a:rPr>
                  <a:t>MC (every-visit): After every episode,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all states encountered in the episode:</a:t>
                </a:r>
              </a:p>
              <a:p>
                <a:pPr lvl="1"/>
                <a:r>
                  <a:rPr lang="en-US" dirty="0">
                    <a:solidFill>
                      <a:schemeClr val="tx1"/>
                    </a:solidFill>
                  </a:rPr>
                  <a:t>On-policy MC:</a:t>
                </a:r>
                <a14:m>
                  <m:oMath xmlns:m="http://schemas.openxmlformats.org/officeDocument/2006/math">
                    <m:r>
                      <a:rPr lang="en-US" b="0" i="0"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MC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𝐺</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sub>
                      <m:sup>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−1</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num>
                          <m:den>
                            <m:r>
                              <a:rPr lang="en-US" i="1">
                                <a:solidFill>
                                  <a:schemeClr val="tx1"/>
                                </a:solidFill>
                                <a:latin typeface="Cambria Math" panose="02040503050406030204" pitchFamily="18" charset="0"/>
                              </a:rPr>
                              <m:t>𝑏</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𝑘</m:t>
                                    </m:r>
                                  </m:sub>
                                </m:sSub>
                              </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𝑘</m:t>
                                    </m:r>
                                  </m:sub>
                                </m:sSub>
                              </m:e>
                            </m:d>
                          </m:den>
                        </m:f>
                      </m:e>
                    </m:nary>
                  </m:oMath>
                </a14:m>
                <a:endParaRPr lang="en-US" dirty="0">
                  <a:solidFill>
                    <a:schemeClr val="tx1"/>
                  </a:solidFill>
                </a:endParaRPr>
              </a:p>
              <a:p>
                <a:r>
                  <a:rPr lang="en-US" dirty="0">
                    <a:solidFill>
                      <a:schemeClr val="tx1"/>
                    </a:solidFill>
                  </a:rPr>
                  <a:t>TD: At every timestep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update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oMath>
                </a14:m>
                <a:r>
                  <a:rPr lang="en-US" dirty="0">
                    <a:solidFill>
                      <a:schemeClr val="tx1"/>
                    </a:solidFill>
                  </a:rPr>
                  <a:t> for current state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oMath>
                </a14:m>
                <a:r>
                  <a:rPr lang="en-US" dirty="0">
                    <a:solidFill>
                      <a:schemeClr val="tx1"/>
                    </a:solidFill>
                  </a:rPr>
                  <a:t>:</a:t>
                </a:r>
              </a:p>
              <a:p>
                <a:pPr lvl="1"/>
                <a:r>
                  <a:rPr lang="en-US" dirty="0">
                    <a:solidFill>
                      <a:schemeClr val="tx1"/>
                    </a:solidFill>
                  </a:rPr>
                  <a:t>On-policy TD:</a:t>
                </a:r>
                <a14:m>
                  <m:oMath xmlns:m="http://schemas.openxmlformats.org/officeDocument/2006/math">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Off-policy TD w. Importance Sampling: </a:t>
                </a:r>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oMath>
                </a14:m>
                <a:endParaRPr lang="en-US" dirty="0">
                  <a:solidFill>
                    <a:schemeClr val="tx1"/>
                  </a:solidFill>
                </a:endParaRP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num>
                      <m:den>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e>
                        </m:d>
                      </m:den>
                    </m:f>
                  </m:oMath>
                </a14:m>
                <a:endParaRPr lang="en-US" dirty="0">
                  <a:solidFill>
                    <a:schemeClr val="tx1"/>
                  </a:solidFill>
                </a:endParaRPr>
              </a:p>
              <a:p>
                <a:pPr lvl="2"/>
                <a:r>
                  <a:rPr lang="en-US" dirty="0"/>
                  <a:t>Much lower variance than MC w. Importance Sampling: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 </a:t>
                </a:r>
                <a:endParaRPr lang="en-US" dirty="0">
                  <a:solidFill>
                    <a:schemeClr val="tx1"/>
                  </a:solidFill>
                </a:endParaRPr>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EBC89535-0773-498D-878B-8E3B13F02BCC}"/>
                  </a:ext>
                </a:extLst>
              </p:cNvPr>
              <p:cNvSpPr>
                <a:spLocks noGrp="1" noRot="1" noChangeAspect="1" noMove="1" noResize="1" noEditPoints="1" noAdjustHandles="1" noChangeArrowheads="1" noChangeShapeType="1" noTextEdit="1"/>
              </p:cNvSpPr>
              <p:nvPr>
                <p:ph idx="1"/>
              </p:nvPr>
            </p:nvSpPr>
            <p:spPr>
              <a:blipFill>
                <a:blip r:embed="rId2"/>
                <a:stretch>
                  <a:fillRect l="-1037" t="-2509" r="-815" b="-71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C1E2E2-846B-42B8-9C9A-06172C2DB91B}"/>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Tree>
    <p:extLst>
      <p:ext uri="{BB962C8B-B14F-4D97-AF65-F5344CB8AC3E}">
        <p14:creationId xmlns:p14="http://schemas.microsoft.com/office/powerpoint/2010/main" val="20467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8F7-37BC-4015-BB84-9D43F6AB8B0D}"/>
              </a:ext>
            </a:extLst>
          </p:cNvPr>
          <p:cNvSpPr>
            <a:spLocks noGrp="1"/>
          </p:cNvSpPr>
          <p:nvPr>
            <p:ph type="title"/>
          </p:nvPr>
        </p:nvSpPr>
        <p:spPr/>
        <p:txBody>
          <a:bodyPr/>
          <a:lstStyle/>
          <a:p>
            <a:r>
              <a:rPr lang="en-US" dirty="0"/>
              <a:t>Tabular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0EF6C9-B2DA-4E93-A052-6F0D349CBB2D}"/>
                  </a:ext>
                </a:extLst>
              </p:cNvPr>
              <p:cNvSpPr>
                <a:spLocks noGrp="1"/>
              </p:cNvSpPr>
              <p:nvPr>
                <p:ph idx="1"/>
              </p:nvPr>
            </p:nvSpPr>
            <p:spPr>
              <a:xfrm>
                <a:off x="457200" y="1295400"/>
                <a:ext cx="8229600" cy="1447800"/>
              </a:xfrm>
            </p:spPr>
            <p:txBody>
              <a:bodyPr>
                <a:normAutofit fontScale="92500" lnSpcReduction="10000"/>
              </a:bodyPr>
              <a:lstStyle/>
              <a:p>
                <a:r>
                  <a:rPr lang="en-US" dirty="0"/>
                  <a:t>MC updates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t> at the end of each episode.</a:t>
                </a:r>
              </a:p>
              <a:p>
                <a:r>
                  <a:rPr lang="en-US" dirty="0"/>
                  <a:t>TD updates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a14:m>
                <a:r>
                  <a:rPr lang="en-US" dirty="0"/>
                  <a:t> at every time step.</a:t>
                </a:r>
              </a:p>
              <a:p>
                <a:pPr lvl="1"/>
                <a:r>
                  <a:rPr lang="en-US" dirty="0"/>
                  <a:t>Bootstrapping </a:t>
                </a:r>
                <a14:m>
                  <m:oMath xmlns:m="http://schemas.openxmlformats.org/officeDocument/2006/math">
                    <m:r>
                      <a:rPr lang="en-US" i="1">
                        <a:latin typeface="Cambria Math" panose="02040503050406030204" pitchFamily="18" charset="0"/>
                      </a:rPr>
                      <m:t>𝑆</m:t>
                    </m:r>
                  </m:oMath>
                </a14:m>
                <a:r>
                  <a:rPr lang="en-US" dirty="0"/>
                  <a:t> from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SE" dirty="0"/>
              </a:p>
            </p:txBody>
          </p:sp>
        </mc:Choice>
        <mc:Fallback xmlns="">
          <p:sp>
            <p:nvSpPr>
              <p:cNvPr id="3" name="Content Placeholder 2">
                <a:extLst>
                  <a:ext uri="{FF2B5EF4-FFF2-40B4-BE49-F238E27FC236}">
                    <a16:creationId xmlns:a16="http://schemas.microsoft.com/office/drawing/2014/main" id="{DB0EF6C9-B2DA-4E93-A052-6F0D349CBB2D}"/>
                  </a:ext>
                </a:extLst>
              </p:cNvPr>
              <p:cNvSpPr>
                <a:spLocks noGrp="1" noRot="1" noChangeAspect="1" noMove="1" noResize="1" noEditPoints="1" noAdjustHandles="1" noChangeArrowheads="1" noChangeShapeType="1" noTextEdit="1"/>
              </p:cNvSpPr>
              <p:nvPr>
                <p:ph idx="1"/>
              </p:nvPr>
            </p:nvSpPr>
            <p:spPr>
              <a:xfrm>
                <a:off x="457200" y="1295400"/>
                <a:ext cx="8229600" cy="1447800"/>
              </a:xfrm>
              <a:blipFill>
                <a:blip r:embed="rId2"/>
                <a:stretch>
                  <a:fillRect l="-1481" t="-8861" r="-963" b="-1012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FD8146-6E10-4A43-B65A-9E5FBF8C39D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A805FDC3-B985-4FAE-A691-47948EA58FFB}"/>
              </a:ext>
            </a:extLst>
          </p:cNvPr>
          <p:cNvPicPr>
            <a:picLocks noChangeAspect="1"/>
          </p:cNvPicPr>
          <p:nvPr/>
        </p:nvPicPr>
        <p:blipFill>
          <a:blip r:embed="rId3"/>
          <a:stretch>
            <a:fillRect/>
          </a:stretch>
        </p:blipFill>
        <p:spPr>
          <a:xfrm>
            <a:off x="153113" y="2766072"/>
            <a:ext cx="8837774" cy="3886200"/>
          </a:xfrm>
          <a:prstGeom prst="rect">
            <a:avLst/>
          </a:prstGeom>
        </p:spPr>
      </p:pic>
    </p:spTree>
    <p:extLst>
      <p:ext uri="{BB962C8B-B14F-4D97-AF65-F5344CB8AC3E}">
        <p14:creationId xmlns:p14="http://schemas.microsoft.com/office/powerpoint/2010/main" val="21160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1E0F-71CF-47CD-9FF6-3295BC433EA0}"/>
              </a:ext>
            </a:extLst>
          </p:cNvPr>
          <p:cNvSpPr>
            <a:spLocks noGrp="1"/>
          </p:cNvSpPr>
          <p:nvPr>
            <p:ph type="title"/>
          </p:nvPr>
        </p:nvSpPr>
        <p:spPr/>
        <p:txBody>
          <a:bodyPr/>
          <a:lstStyle/>
          <a:p>
            <a:r>
              <a:rPr lang="en-US" dirty="0"/>
              <a:t>TD vs. MC: Random Walk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07283-7B58-4EAB-9453-9A487EDB698C}"/>
                  </a:ext>
                </a:extLst>
              </p:cNvPr>
              <p:cNvSpPr>
                <a:spLocks noGrp="1"/>
              </p:cNvSpPr>
              <p:nvPr>
                <p:ph idx="1"/>
              </p:nvPr>
            </p:nvSpPr>
            <p:spPr>
              <a:xfrm>
                <a:off x="304800" y="1219200"/>
                <a:ext cx="8534400" cy="2895600"/>
              </a:xfrm>
            </p:spPr>
            <p:txBody>
              <a:bodyPr>
                <a:normAutofit fontScale="47500" lnSpcReduction="20000"/>
              </a:bodyPr>
              <a:lstStyle/>
              <a:p>
                <a:r>
                  <a:rPr lang="en-US" dirty="0"/>
                  <a:t>Agent has uniform random policy, w. equal prob of going left or right at each timestep. Env is deterministic. All episodes start in state </a:t>
                </a:r>
                <a14:m>
                  <m:oMath xmlns:m="http://schemas.openxmlformats.org/officeDocument/2006/math">
                    <m:r>
                      <a:rPr lang="en-US" i="1" dirty="0" smtClean="0">
                        <a:latin typeface="Cambria Math" panose="02040503050406030204" pitchFamily="18" charset="0"/>
                      </a:rPr>
                      <m:t>𝐶</m:t>
                    </m:r>
                  </m:oMath>
                </a14:m>
                <a:r>
                  <a:rPr lang="en-US" dirty="0"/>
                  <a:t>. Episodes terminate either on the left or on the right. The reward is </a:t>
                </a:r>
                <a14:m>
                  <m:oMath xmlns:m="http://schemas.openxmlformats.org/officeDocument/2006/math">
                    <m:r>
                      <a:rPr lang="en-US" i="1" dirty="0" smtClean="0">
                        <a:latin typeface="Cambria Math" panose="02040503050406030204" pitchFamily="18" charset="0"/>
                      </a:rPr>
                      <m:t>0</m:t>
                    </m:r>
                  </m:oMath>
                </a14:m>
                <a:r>
                  <a:rPr lang="en-US" dirty="0"/>
                  <a:t> on all transitions except </a:t>
                </a:r>
                <a14:m>
                  <m:oMath xmlns:m="http://schemas.openxmlformats.org/officeDocument/2006/math">
                    <m:r>
                      <a:rPr lang="en-US" b="0" i="1" smtClean="0">
                        <a:latin typeface="Cambria Math" panose="02040503050406030204" pitchFamily="18" charset="0"/>
                      </a:rPr>
                      <m:t>1</m:t>
                    </m:r>
                  </m:oMath>
                </a14:m>
                <a:r>
                  <a:rPr lang="en-US" dirty="0"/>
                  <a:t> for terminating on the right.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Learning rate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a:t>
                </a:r>
              </a:p>
              <a:p>
                <a:r>
                  <a:rPr lang="en-US" dirty="0"/>
                  <a:t>Value of state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probability of terminating on the right when starting from state </a:t>
                </a:r>
                <a14:m>
                  <m:oMath xmlns:m="http://schemas.openxmlformats.org/officeDocument/2006/math">
                    <m:r>
                      <a:rPr lang="en-US" b="0" i="1" smtClean="0">
                        <a:latin typeface="Cambria Math" panose="02040503050406030204" pitchFamily="18" charset="0"/>
                      </a:rPr>
                      <m:t>𝑠</m:t>
                    </m:r>
                  </m:oMath>
                </a14:m>
                <a:r>
                  <a:rPr lang="en-US" dirty="0"/>
                  <a:t>. For </a:t>
                </a:r>
                <a:r>
                  <a:rPr lang="en-US" dirty="0">
                    <a:solidFill>
                      <a:srgbClr val="FF0000"/>
                    </a:solidFill>
                  </a:rPr>
                  <a:t>known MDP</a:t>
                </a:r>
                <a:r>
                  <a:rPr lang="en-US" dirty="0"/>
                  <a:t>, they can be computed by solving the set of linear Bellman Exp Equations:</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oMath>
                </a14:m>
                <a:endParaRPr lang="en-US" dirty="0"/>
              </a:p>
              <a:p>
                <a:pPr lvl="1"/>
                <a14:m>
                  <m:oMath xmlns:m="http://schemas.openxmlformats.org/officeDocument/2006/math">
                    <m:r>
                      <a:rPr lang="en-US" i="1" smtClean="0">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𝐴</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=0.5</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+0.5</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𝐸</m:t>
                    </m:r>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=0.5</m:t>
                    </m:r>
                    <m:r>
                      <a:rPr lang="en-US" i="1">
                        <a:latin typeface="Cambria Math" panose="02040503050406030204" pitchFamily="18" charset="0"/>
                      </a:rPr>
                      <m:t>𝑉</m:t>
                    </m:r>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0.5⋅1</m:t>
                    </m:r>
                  </m:oMath>
                </a14:m>
                <a:endParaRPr lang="en-US" dirty="0"/>
              </a:p>
              <a:p>
                <a:r>
                  <a:rPr lang="en-US" dirty="0"/>
                  <a:t>Next, for </a:t>
                </a:r>
                <a:r>
                  <a:rPr lang="en-US" dirty="0">
                    <a:solidFill>
                      <a:srgbClr val="FF0000"/>
                    </a:solidFill>
                  </a:rPr>
                  <a:t>unknown MDP</a:t>
                </a:r>
                <a:r>
                  <a:rPr lang="en-US" dirty="0"/>
                  <a:t>, we use TD or MC to learn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Initialize all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b="0" i="0" smtClean="0">
                        <a:latin typeface="Cambria Math" panose="02040503050406030204" pitchFamily="18" charset="0"/>
                      </a:rPr>
                      <m:t>s</m:t>
                    </m:r>
                    <m:r>
                      <a:rPr lang="en-US" b="0" i="0" smtClean="0">
                        <a:latin typeface="Cambria Math" panose="02040503050406030204" pitchFamily="18" charset="0"/>
                      </a:rPr>
                      <m:t>)=</m:t>
                    </m:r>
                    <m:r>
                      <a:rPr lang="en-US" b="0" i="1" smtClean="0">
                        <a:latin typeface="Cambria Math" panose="02040503050406030204" pitchFamily="18" charset="0"/>
                      </a:rPr>
                      <m:t>0.5</m:t>
                    </m:r>
                    <m:r>
                      <a:rPr lang="en-US" b="0" i="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C07283-7B58-4EAB-9453-9A487EDB698C}"/>
                  </a:ext>
                </a:extLst>
              </p:cNvPr>
              <p:cNvSpPr>
                <a:spLocks noGrp="1" noRot="1" noChangeAspect="1" noMove="1" noResize="1" noEditPoints="1" noAdjustHandles="1" noChangeArrowheads="1" noChangeShapeType="1" noTextEdit="1"/>
              </p:cNvSpPr>
              <p:nvPr>
                <p:ph idx="1"/>
              </p:nvPr>
            </p:nvSpPr>
            <p:spPr>
              <a:xfrm>
                <a:off x="304800" y="1219200"/>
                <a:ext cx="8534400" cy="2895600"/>
              </a:xfrm>
              <a:blipFill>
                <a:blip r:embed="rId3"/>
                <a:stretch>
                  <a:fillRect l="-214" t="-18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4AD817B-6581-43E1-8981-5F7CCF1EF6E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8948F295-AA7E-4ED5-AF93-2E0FD3350625}"/>
              </a:ext>
            </a:extLst>
          </p:cNvPr>
          <p:cNvPicPr>
            <a:picLocks noChangeAspect="1"/>
          </p:cNvPicPr>
          <p:nvPr/>
        </p:nvPicPr>
        <p:blipFill>
          <a:blip r:embed="rId4"/>
          <a:stretch>
            <a:fillRect/>
          </a:stretch>
        </p:blipFill>
        <p:spPr>
          <a:xfrm>
            <a:off x="894837" y="4038600"/>
            <a:ext cx="7354326" cy="2762636"/>
          </a:xfrm>
          <a:prstGeom prst="rect">
            <a:avLst/>
          </a:prstGeom>
        </p:spPr>
      </p:pic>
    </p:spTree>
    <p:extLst>
      <p:ext uri="{BB962C8B-B14F-4D97-AF65-F5344CB8AC3E}">
        <p14:creationId xmlns:p14="http://schemas.microsoft.com/office/powerpoint/2010/main" val="236316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84122EB-18DB-4F1A-B06E-072C8B531E65}"/>
                  </a:ext>
                </a:extLst>
              </p:cNvPr>
              <p:cNvSpPr>
                <a:spLocks noGrp="1"/>
              </p:cNvSpPr>
              <p:nvPr>
                <p:ph type="title"/>
              </p:nvPr>
            </p:nvSpPr>
            <p:spPr>
              <a:xfrm>
                <a:off x="457200" y="0"/>
                <a:ext cx="8229600" cy="868362"/>
              </a:xfrm>
            </p:spPr>
            <p:txBody>
              <a:bodyPr/>
              <a:lstStyle/>
              <a:p>
                <a:r>
                  <a:rPr lang="en-US" sz="3600" dirty="0"/>
                  <a:t>Episode1 </a:t>
                </a:r>
                <a14:m>
                  <m:oMath xmlns:m="http://schemas.openxmlformats.org/officeDocument/2006/math">
                    <m:r>
                      <a:rPr lang="en-US" sz="3600" b="0" i="1" smtClean="0">
                        <a:latin typeface="Cambria Math" panose="02040503050406030204" pitchFamily="18" charset="0"/>
                      </a:rPr>
                      <m:t>(</m:t>
                    </m:r>
                    <m:r>
                      <a:rPr lang="en-US" sz="3600" b="0" i="1" smtClean="0">
                        <a:latin typeface="Cambria Math" panose="02040503050406030204" pitchFamily="18" charset="0"/>
                      </a:rPr>
                      <m:t>𝐶</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𝐷</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r>
                      <a:rPr lang="en-US" sz="3600" b="0" i="1" smtClean="0">
                        <a:latin typeface="Cambria Math" panose="02040503050406030204" pitchFamily="18" charset="0"/>
                      </a:rPr>
                      <m:t>𝑇</m:t>
                    </m:r>
                    <m:r>
                      <a:rPr lang="en-US" sz="3600" b="0" i="1" smtClean="0">
                        <a:latin typeface="Cambria Math" panose="02040503050406030204" pitchFamily="18" charset="0"/>
                      </a:rPr>
                      <m:t>)</m:t>
                    </m:r>
                  </m:oMath>
                </a14:m>
                <a:endParaRPr lang="en-SE" sz="3600" dirty="0"/>
              </a:p>
            </p:txBody>
          </p:sp>
        </mc:Choice>
        <mc:Fallback xmlns="">
          <p:sp>
            <p:nvSpPr>
              <p:cNvPr id="2" name="Title 1">
                <a:extLst>
                  <a:ext uri="{FF2B5EF4-FFF2-40B4-BE49-F238E27FC236}">
                    <a16:creationId xmlns:a16="http://schemas.microsoft.com/office/drawing/2014/main" id="{384122EB-18DB-4F1A-B06E-072C8B531E65}"/>
                  </a:ext>
                </a:extLst>
              </p:cNvPr>
              <p:cNvSpPr>
                <a:spLocks noGrp="1" noRot="1" noChangeAspect="1" noMove="1" noResize="1" noEditPoints="1" noAdjustHandles="1" noChangeArrowheads="1" noChangeShapeType="1" noTextEdit="1"/>
              </p:cNvSpPr>
              <p:nvPr>
                <p:ph type="title"/>
              </p:nvPr>
            </p:nvSpPr>
            <p:spPr>
              <a:xfrm>
                <a:off x="457200"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A304E-DD20-4DB3-AC76-E328AF489C1D}"/>
                  </a:ext>
                </a:extLst>
              </p:cNvPr>
              <p:cNvSpPr>
                <a:spLocks noGrp="1"/>
              </p:cNvSpPr>
              <p:nvPr>
                <p:ph idx="1"/>
              </p:nvPr>
            </p:nvSpPr>
            <p:spPr>
              <a:xfrm>
                <a:off x="152400" y="861294"/>
                <a:ext cx="8686800" cy="3176544"/>
              </a:xfrm>
            </p:spPr>
            <p:txBody>
              <a:bodyPr>
                <a:normAutofit fontScale="62500" lnSpcReduction="20000"/>
              </a:bodyPr>
              <a:lstStyle/>
              <a:p>
                <a:r>
                  <a:rPr lang="en-US" sz="2800" b="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0+.5</m:t>
                        </m:r>
                        <m:r>
                          <a:rPr lang="en-US" sz="2400" i="1">
                            <a:latin typeface="Cambria Math" panose="02040503050406030204" pitchFamily="18" charset="0"/>
                          </a:rPr>
                          <m:t>−.5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r>
                      <a:rPr lang="en-US" sz="2400" b="0" i="1" smtClean="0">
                        <a:latin typeface="Cambria Math" panose="02040503050406030204" pitchFamily="18" charset="0"/>
                      </a:rPr>
                      <m:t>𝛼</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b="0" i="1" smtClean="0">
                        <a:latin typeface="Cambria Math" panose="02040503050406030204" pitchFamily="18" charset="0"/>
                      </a:rPr>
                      <m:t>=.5+.5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1+0−.5</m:t>
                        </m:r>
                      </m:e>
                    </m:d>
                    <m:r>
                      <a:rPr lang="en-US" sz="2400" b="0" i="1" smtClean="0">
                        <a:latin typeface="Cambria Math" panose="02040503050406030204" pitchFamily="18" charset="0"/>
                      </a:rPr>
                      <m:t>=0.75</m:t>
                    </m:r>
                  </m:oMath>
                </a14:m>
                <a:endParaRPr lang="en-US" sz="2400" i="1" dirty="0">
                  <a:latin typeface="Cambria Math" panose="02040503050406030204" pitchFamily="18" charset="0"/>
                </a:endParaRPr>
              </a:p>
              <a:p>
                <a:r>
                  <a:rPr lang="en-US" sz="2800" dirty="0"/>
                  <a:t>MC (w. backward update):</a:t>
                </a:r>
              </a:p>
              <a:p>
                <a:pPr lvl="1"/>
                <a14:m>
                  <m:oMath xmlns:m="http://schemas.openxmlformats.org/officeDocument/2006/math">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=1+1⋅0=1, </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1−.5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=0+1⋅1=1,  </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−.5</m:t>
                        </m:r>
                      </m:e>
                    </m:d>
                    <m:r>
                      <a:rPr lang="en-US" sz="2400" i="1">
                        <a:latin typeface="Cambria Math" panose="02040503050406030204" pitchFamily="18" charset="0"/>
                      </a:rPr>
                      <m:t>=0.</m:t>
                    </m:r>
                    <m:r>
                      <a:rPr lang="en-US" sz="2400" b="0" i="1" smtClean="0">
                        <a:latin typeface="Cambria Math" panose="02040503050406030204" pitchFamily="18" charset="0"/>
                      </a:rPr>
                      <m:t>75</m:t>
                    </m:r>
                  </m:oMath>
                </a14:m>
                <a:endParaRPr lang="en-US" sz="2400" i="1" dirty="0">
                  <a:latin typeface="Cambria Math" panose="02040503050406030204" pitchFamily="18" charset="0"/>
                </a:endParaRPr>
              </a:p>
              <a:p>
                <a:pPr lvl="1"/>
                <a14:m>
                  <m:oMath xmlns:m="http://schemas.openxmlformats.org/officeDocument/2006/math">
                    <m:r>
                      <a:rPr lang="en-US" sz="240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𝐺</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=0+1⋅1=1,  </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𝐺</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m:t>
                            </m:r>
                          </m:e>
                        </m:d>
                        <m:r>
                          <a:rPr lang="en-US" sz="2400" b="0" i="1" smtClean="0">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e>
                    </m:d>
                    <m:r>
                      <a:rPr lang="en-US" sz="2400" i="1">
                        <a:latin typeface="Cambria Math" panose="02040503050406030204" pitchFamily="18" charset="0"/>
                      </a:rPr>
                      <m:t>=</m:t>
                    </m:r>
                    <m:r>
                      <a:rPr lang="en-US" sz="2400" b="0" i="1" smtClean="0">
                        <a:latin typeface="Cambria Math" panose="02040503050406030204" pitchFamily="18" charset="0"/>
                      </a:rPr>
                      <m:t>.5+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−.5</m:t>
                        </m:r>
                      </m:e>
                    </m:d>
                    <m:r>
                      <a:rPr lang="en-US" sz="2400" i="1">
                        <a:latin typeface="Cambria Math" panose="02040503050406030204" pitchFamily="18" charset="0"/>
                      </a:rPr>
                      <m:t>=0.75</m:t>
                    </m:r>
                  </m:oMath>
                </a14:m>
                <a:endParaRPr lang="en-US" sz="2400" i="1" dirty="0">
                  <a:latin typeface="Cambria Math" panose="02040503050406030204" pitchFamily="18" charset="0"/>
                </a:endParaRPr>
              </a:p>
              <a:p>
                <a:pPr lvl="1"/>
                <a:endParaRPr lang="en-US" sz="2400" i="1" dirty="0">
                  <a:latin typeface="Cambria Math" panose="02040503050406030204" pitchFamily="18" charset="0"/>
                </a:endParaRPr>
              </a:p>
              <a:p>
                <a:pPr lvl="1"/>
                <a:endParaRPr lang="en-US" sz="24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DA304E-DD20-4DB3-AC76-E328AF489C1D}"/>
                  </a:ext>
                </a:extLst>
              </p:cNvPr>
              <p:cNvSpPr>
                <a:spLocks noGrp="1" noRot="1" noChangeAspect="1" noMove="1" noResize="1" noEditPoints="1" noAdjustHandles="1" noChangeArrowheads="1" noChangeShapeType="1" noTextEdit="1"/>
              </p:cNvSpPr>
              <p:nvPr>
                <p:ph idx="1"/>
              </p:nvPr>
            </p:nvSpPr>
            <p:spPr>
              <a:xfrm>
                <a:off x="152400" y="861294"/>
                <a:ext cx="8686800" cy="3176544"/>
              </a:xfrm>
              <a:blipFill>
                <a:blip r:embed="rId4"/>
                <a:stretch>
                  <a:fillRect l="-421" t="-26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981A34-3795-4097-99F0-7EA1AF80BBA8}"/>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95B2435A-DA76-496E-977C-1F9A1482B338}"/>
              </a:ext>
            </a:extLst>
          </p:cNvPr>
          <p:cNvPicPr>
            <a:picLocks noChangeAspect="1"/>
          </p:cNvPicPr>
          <p:nvPr/>
        </p:nvPicPr>
        <p:blipFill>
          <a:blip r:embed="rId5"/>
          <a:stretch>
            <a:fillRect/>
          </a:stretch>
        </p:blipFill>
        <p:spPr>
          <a:xfrm>
            <a:off x="1619519" y="3478289"/>
            <a:ext cx="5904961" cy="3315065"/>
          </a:xfrm>
          <a:prstGeom prst="rect">
            <a:avLst/>
          </a:prstGeom>
        </p:spPr>
      </p:pic>
      <p:sp>
        <p:nvSpPr>
          <p:cNvPr id="17" name="TextBox 16">
            <a:extLst>
              <a:ext uri="{FF2B5EF4-FFF2-40B4-BE49-F238E27FC236}">
                <a16:creationId xmlns:a16="http://schemas.microsoft.com/office/drawing/2014/main" id="{2A8B8C64-2F0D-4EB8-B335-54D46E0DB880}"/>
              </a:ext>
            </a:extLst>
          </p:cNvPr>
          <p:cNvSpPr txBox="1"/>
          <p:nvPr/>
        </p:nvSpPr>
        <p:spPr>
          <a:xfrm>
            <a:off x="3713605" y="5587219"/>
            <a:ext cx="402674" cy="276999"/>
          </a:xfrm>
          <a:prstGeom prst="rect">
            <a:avLst/>
          </a:prstGeom>
          <a:noFill/>
        </p:spPr>
        <p:txBody>
          <a:bodyPr wrap="none" rtlCol="0">
            <a:spAutoFit/>
          </a:bodyPr>
          <a:lstStyle/>
          <a:p>
            <a:r>
              <a:rPr lang="en-US" baseline="-25000" dirty="0"/>
              <a:t>t=0</a:t>
            </a:r>
            <a:endParaRPr lang="en-SE" baseline="-25000" dirty="0"/>
          </a:p>
        </p:txBody>
      </p:sp>
      <p:sp>
        <p:nvSpPr>
          <p:cNvPr id="18" name="TextBox 17">
            <a:extLst>
              <a:ext uri="{FF2B5EF4-FFF2-40B4-BE49-F238E27FC236}">
                <a16:creationId xmlns:a16="http://schemas.microsoft.com/office/drawing/2014/main" id="{083CBE85-19D8-46AC-BEFB-2320459F615A}"/>
              </a:ext>
            </a:extLst>
          </p:cNvPr>
          <p:cNvSpPr txBox="1"/>
          <p:nvPr/>
        </p:nvSpPr>
        <p:spPr>
          <a:xfrm>
            <a:off x="4411834" y="5594480"/>
            <a:ext cx="402674" cy="276999"/>
          </a:xfrm>
          <a:prstGeom prst="rect">
            <a:avLst/>
          </a:prstGeom>
          <a:noFill/>
        </p:spPr>
        <p:txBody>
          <a:bodyPr wrap="none" rtlCol="0">
            <a:spAutoFit/>
          </a:bodyPr>
          <a:lstStyle/>
          <a:p>
            <a:r>
              <a:rPr lang="en-US" baseline="-25000" dirty="0"/>
              <a:t>t=1</a:t>
            </a:r>
            <a:endParaRPr lang="en-SE" baseline="-25000" dirty="0"/>
          </a:p>
        </p:txBody>
      </p:sp>
      <p:sp>
        <p:nvSpPr>
          <p:cNvPr id="19" name="TextBox 18">
            <a:extLst>
              <a:ext uri="{FF2B5EF4-FFF2-40B4-BE49-F238E27FC236}">
                <a16:creationId xmlns:a16="http://schemas.microsoft.com/office/drawing/2014/main" id="{37AC046A-7C24-4482-AA4D-A2C752B00B44}"/>
              </a:ext>
            </a:extLst>
          </p:cNvPr>
          <p:cNvSpPr txBox="1"/>
          <p:nvPr/>
        </p:nvSpPr>
        <p:spPr>
          <a:xfrm>
            <a:off x="5121505" y="5594480"/>
            <a:ext cx="402674" cy="276999"/>
          </a:xfrm>
          <a:prstGeom prst="rect">
            <a:avLst/>
          </a:prstGeom>
          <a:noFill/>
        </p:spPr>
        <p:txBody>
          <a:bodyPr wrap="none" rtlCol="0">
            <a:spAutoFit/>
          </a:bodyPr>
          <a:lstStyle/>
          <a:p>
            <a:r>
              <a:rPr lang="en-US" baseline="-25000" dirty="0"/>
              <a:t>t=2</a:t>
            </a:r>
            <a:endParaRPr lang="en-SE" baseline="-25000" dirty="0"/>
          </a:p>
        </p:txBody>
      </p:sp>
      <p:sp>
        <p:nvSpPr>
          <p:cNvPr id="20" name="TextBox 19">
            <a:extLst>
              <a:ext uri="{FF2B5EF4-FFF2-40B4-BE49-F238E27FC236}">
                <a16:creationId xmlns:a16="http://schemas.microsoft.com/office/drawing/2014/main" id="{AE695746-7813-4B05-A9CF-439EB26A629A}"/>
              </a:ext>
            </a:extLst>
          </p:cNvPr>
          <p:cNvSpPr txBox="1"/>
          <p:nvPr/>
        </p:nvSpPr>
        <p:spPr>
          <a:xfrm>
            <a:off x="5853695" y="5388740"/>
            <a:ext cx="402674" cy="276999"/>
          </a:xfrm>
          <a:prstGeom prst="rect">
            <a:avLst/>
          </a:prstGeom>
          <a:noFill/>
        </p:spPr>
        <p:txBody>
          <a:bodyPr wrap="none" rtlCol="0">
            <a:spAutoFit/>
          </a:bodyPr>
          <a:lstStyle/>
          <a:p>
            <a:r>
              <a:rPr lang="en-US" baseline="-25000" dirty="0"/>
              <a:t>t=3</a:t>
            </a:r>
            <a:endParaRPr lang="en-SE" baseline="-25000" dirty="0"/>
          </a:p>
        </p:txBody>
      </p:sp>
    </p:spTree>
    <p:extLst>
      <p:ext uri="{BB962C8B-B14F-4D97-AF65-F5344CB8AC3E}">
        <p14:creationId xmlns:p14="http://schemas.microsoft.com/office/powerpoint/2010/main" val="238900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F95730-FCD3-4871-9669-4FF99C807D56}"/>
                  </a:ext>
                </a:extLst>
              </p:cNvPr>
              <p:cNvSpPr>
                <a:spLocks noGrp="1"/>
              </p:cNvSpPr>
              <p:nvPr>
                <p:ph type="title"/>
              </p:nvPr>
            </p:nvSpPr>
            <p:spPr/>
            <p:txBody>
              <a:bodyPr/>
              <a:lstStyle/>
              <a:p>
                <a:r>
                  <a:rPr lang="en-US" dirty="0"/>
                  <a:t>Episode2 Pt1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BAF95730-FCD3-4871-9669-4FF99C807D56}"/>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62C382-F642-4317-8CCC-457857F4A266}"/>
                  </a:ext>
                </a:extLst>
              </p:cNvPr>
              <p:cNvSpPr>
                <a:spLocks noGrp="1"/>
              </p:cNvSpPr>
              <p:nvPr>
                <p:ph idx="1"/>
              </p:nvPr>
            </p:nvSpPr>
            <p:spPr>
              <a:xfrm>
                <a:off x="457200" y="1066800"/>
                <a:ext cx="8229600" cy="1846364"/>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0+.5−.5</m:t>
                        </m:r>
                      </m:e>
                    </m:d>
                    <m:r>
                      <a:rPr lang="en-US" sz="2400" i="1">
                        <a:latin typeface="Cambria Math" panose="02040503050406030204" pitchFamily="18" charset="0"/>
                      </a:rPr>
                      <m:t>=0.5</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7</m:t>
                        </m:r>
                        <m:r>
                          <a:rPr lang="en-US" sz="2400" i="1">
                            <a:latin typeface="Cambria Math" panose="02040503050406030204" pitchFamily="18" charset="0"/>
                          </a:rPr>
                          <m:t>5−.5</m:t>
                        </m:r>
                      </m:e>
                    </m:d>
                    <m:r>
                      <a:rPr lang="en-US" sz="2400" i="1">
                        <a:latin typeface="Cambria Math" panose="02040503050406030204" pitchFamily="18" charset="0"/>
                      </a:rPr>
                      <m:t>=0.</m:t>
                    </m:r>
                    <m:r>
                      <a:rPr lang="en-US" sz="2400" b="0" i="1" smtClean="0">
                        <a:latin typeface="Cambria Math" panose="02040503050406030204" pitchFamily="18" charset="0"/>
                      </a:rPr>
                      <m:t>62</m:t>
                    </m:r>
                    <m:r>
                      <a:rPr lang="en-US" sz="2400" i="1">
                        <a:latin typeface="Cambria Math" panose="02040503050406030204" pitchFamily="18" charset="0"/>
                      </a:rPr>
                      <m:t>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8E62C382-F642-4317-8CCC-457857F4A266}"/>
                  </a:ext>
                </a:extLst>
              </p:cNvPr>
              <p:cNvSpPr>
                <a:spLocks noGrp="1" noRot="1" noChangeAspect="1" noMove="1" noResize="1" noEditPoints="1" noAdjustHandles="1" noChangeArrowheads="1" noChangeShapeType="1" noTextEdit="1"/>
              </p:cNvSpPr>
              <p:nvPr>
                <p:ph idx="1"/>
              </p:nvPr>
            </p:nvSpPr>
            <p:spPr>
              <a:xfrm>
                <a:off x="457200" y="1066800"/>
                <a:ext cx="8229600" cy="1846364"/>
              </a:xfrm>
              <a:blipFill>
                <a:blip r:embed="rId3"/>
                <a:stretch>
                  <a:fillRect l="-815" t="-46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37ACE6-1D55-460B-A35B-EAE5D0D7511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C44730F4-C94C-4320-9D4E-443BFF5ACD9B}"/>
              </a:ext>
            </a:extLst>
          </p:cNvPr>
          <p:cNvPicPr>
            <a:picLocks noChangeAspect="1"/>
          </p:cNvPicPr>
          <p:nvPr/>
        </p:nvPicPr>
        <p:blipFill>
          <a:blip r:embed="rId4"/>
          <a:stretch>
            <a:fillRect/>
          </a:stretch>
        </p:blipFill>
        <p:spPr>
          <a:xfrm>
            <a:off x="1847279" y="2815357"/>
            <a:ext cx="5449441" cy="3889028"/>
          </a:xfrm>
          <a:prstGeom prst="rect">
            <a:avLst/>
          </a:prstGeom>
        </p:spPr>
      </p:pic>
    </p:spTree>
    <p:extLst>
      <p:ext uri="{BB962C8B-B14F-4D97-AF65-F5344CB8AC3E}">
        <p14:creationId xmlns:p14="http://schemas.microsoft.com/office/powerpoint/2010/main" val="2547239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40D788-8EC2-49DB-BBA5-D664550CBA21}"/>
                  </a:ext>
                </a:extLst>
              </p:cNvPr>
              <p:cNvSpPr>
                <a:spLocks noGrp="1"/>
              </p:cNvSpPr>
              <p:nvPr>
                <p:ph type="title"/>
              </p:nvPr>
            </p:nvSpPr>
            <p:spPr>
              <a:xfrm>
                <a:off x="228600" y="274638"/>
                <a:ext cx="8686800" cy="868362"/>
              </a:xfrm>
            </p:spPr>
            <p:txBody>
              <a:bodyPr/>
              <a:lstStyle/>
              <a:p>
                <a:r>
                  <a:rPr lang="en-US" dirty="0"/>
                  <a:t>Episode2 Pt2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,0,</m:t>
                    </m:r>
                    <m:r>
                      <a:rPr lang="en-US" b="0" i="1" smtClean="0">
                        <a:latin typeface="Cambria Math" panose="02040503050406030204" pitchFamily="18" charset="0"/>
                      </a:rPr>
                      <m:t>𝐶</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1140D788-8EC2-49DB-BBA5-D664550CBA21}"/>
                  </a:ext>
                </a:extLst>
              </p:cNvPr>
              <p:cNvSpPr>
                <a:spLocks noGrp="1" noRot="1" noChangeAspect="1" noMove="1" noResize="1" noEditPoints="1" noAdjustHandles="1" noChangeArrowheads="1" noChangeShapeType="1" noTextEdit="1"/>
              </p:cNvSpPr>
              <p:nvPr>
                <p:ph type="title"/>
              </p:nvPr>
            </p:nvSpPr>
            <p:spPr>
              <a:xfrm>
                <a:off x="228600" y="274638"/>
                <a:ext cx="8686800"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9BDF5-5CBE-412B-9F54-A1B9F298514E}"/>
                  </a:ext>
                </a:extLst>
              </p:cNvPr>
              <p:cNvSpPr>
                <a:spLocks noGrp="1"/>
              </p:cNvSpPr>
              <p:nvPr>
                <p:ph idx="1"/>
              </p:nvPr>
            </p:nvSpPr>
            <p:spPr>
              <a:xfrm>
                <a:off x="457200" y="1066800"/>
                <a:ext cx="8229600" cy="2209800"/>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e>
                    </m:d>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m:t>
                        </m:r>
                        <m:r>
                          <a:rPr lang="en-US" sz="2400" b="0" i="1" smtClean="0">
                            <a:latin typeface="Cambria Math" panose="02040503050406030204" pitchFamily="18" charset="0"/>
                          </a:rPr>
                          <m:t>7</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688</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m:t>
                    </m:r>
                    <m:r>
                      <a:rPr lang="en-US" sz="2400" b="0" i="1" smtClean="0">
                        <a:latin typeface="Cambria Math" panose="02040503050406030204" pitchFamily="18" charset="0"/>
                      </a:rPr>
                      <m:t>625</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0+.5−.625</m:t>
                        </m:r>
                      </m:e>
                    </m:d>
                    <m:r>
                      <a:rPr lang="en-US" sz="2400" i="1">
                        <a:latin typeface="Cambria Math" panose="02040503050406030204" pitchFamily="18" charset="0"/>
                      </a:rPr>
                      <m:t>≈0.</m:t>
                    </m:r>
                    <m:r>
                      <a:rPr lang="en-US" sz="2400" b="0" i="1" smtClean="0">
                        <a:latin typeface="Cambria Math" panose="02040503050406030204" pitchFamily="18" charset="0"/>
                      </a:rPr>
                      <m:t>563</m:t>
                    </m:r>
                  </m:oMath>
                </a14:m>
                <a:endParaRPr lang="en-US" sz="2400" i="1" dirty="0">
                  <a:latin typeface="Cambria Math" panose="02040503050406030204" pitchFamily="18" charset="0"/>
                </a:endParaRPr>
              </a:p>
              <a:p>
                <a:r>
                  <a:rPr lang="en-US" sz="2800" dirty="0"/>
                  <a:t>MC:</a:t>
                </a:r>
              </a:p>
              <a:p>
                <a:pPr lvl="1"/>
                <a:r>
                  <a:rPr lang="en-US" dirty="0"/>
                  <a:t>No update since episode has not ended.</a:t>
                </a:r>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129BDF5-5CBE-412B-9F54-A1B9F298514E}"/>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667" t="-385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635995-3042-46E4-B073-1F501C4FA719}"/>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056B7C68-0330-4FA1-B91E-5159FF46AC12}"/>
              </a:ext>
            </a:extLst>
          </p:cNvPr>
          <p:cNvPicPr>
            <a:picLocks noChangeAspect="1"/>
          </p:cNvPicPr>
          <p:nvPr/>
        </p:nvPicPr>
        <p:blipFill>
          <a:blip r:embed="rId4"/>
          <a:stretch>
            <a:fillRect/>
          </a:stretch>
        </p:blipFill>
        <p:spPr>
          <a:xfrm>
            <a:off x="1905000" y="2884048"/>
            <a:ext cx="5419433" cy="3919037"/>
          </a:xfrm>
          <a:prstGeom prst="rect">
            <a:avLst/>
          </a:prstGeom>
        </p:spPr>
      </p:pic>
    </p:spTree>
    <p:extLst>
      <p:ext uri="{BB962C8B-B14F-4D97-AF65-F5344CB8AC3E}">
        <p14:creationId xmlns:p14="http://schemas.microsoft.com/office/powerpoint/2010/main" val="2553308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2D00CA5-50F1-4B67-BFCD-1556CFA44D23}"/>
                  </a:ext>
                </a:extLst>
              </p:cNvPr>
              <p:cNvSpPr>
                <a:spLocks noGrp="1"/>
              </p:cNvSpPr>
              <p:nvPr>
                <p:ph type="title"/>
              </p:nvPr>
            </p:nvSpPr>
            <p:spPr/>
            <p:txBody>
              <a:bodyPr/>
              <a:lstStyle/>
              <a:p>
                <a:r>
                  <a:rPr lang="en-US" dirty="0"/>
                  <a:t>Episode2 Pt3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,0,</m:t>
                    </m:r>
                    <m:r>
                      <a:rPr lang="en-US" b="0" i="1" smtClean="0">
                        <a:latin typeface="Cambria Math" panose="02040503050406030204" pitchFamily="18" charset="0"/>
                      </a:rPr>
                      <m:t>𝐸</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2D00CA5-50F1-4B67-BFCD-1556CFA44D23}"/>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25C5E-64C2-4FAF-A98C-376BCB3D3B59}"/>
                  </a:ext>
                </a:extLst>
              </p:cNvPr>
              <p:cNvSpPr>
                <a:spLocks noGrp="1"/>
              </p:cNvSpPr>
              <p:nvPr>
                <p:ph idx="1"/>
              </p:nvPr>
            </p:nvSpPr>
            <p:spPr>
              <a:xfrm>
                <a:off x="381000" y="990600"/>
                <a:ext cx="8305800" cy="1821077"/>
              </a:xfrm>
            </p:spPr>
            <p:txBody>
              <a:bodyPr>
                <a:normAutofit fontScale="70000" lnSpcReduction="20000"/>
              </a:bodyPr>
              <a:lstStyle/>
              <a:p>
                <a:r>
                  <a:rPr lang="en-US" sz="2800" dirty="0"/>
                  <a:t>TD:</a:t>
                </a: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𝐶</m:t>
                            </m:r>
                          </m:e>
                        </m:d>
                      </m:e>
                    </m:d>
                    <m:r>
                      <a:rPr lang="en-US" sz="2400" i="1">
                        <a:latin typeface="Cambria Math" panose="02040503050406030204" pitchFamily="18" charset="0"/>
                      </a:rPr>
                      <m:t>=.5+.5</m:t>
                    </m:r>
                    <m:d>
                      <m:dPr>
                        <m:ctrlPr>
                          <a:rPr lang="en-US" sz="2400" i="1">
                            <a:latin typeface="Cambria Math" panose="02040503050406030204" pitchFamily="18" charset="0"/>
                          </a:rPr>
                        </m:ctrlPr>
                      </m:dPr>
                      <m:e>
                        <m:r>
                          <a:rPr lang="en-US" sz="2400" i="1">
                            <a:latin typeface="Cambria Math" panose="02040503050406030204" pitchFamily="18" charset="0"/>
                          </a:rPr>
                          <m:t>0+.5</m:t>
                        </m:r>
                        <m:r>
                          <a:rPr lang="en-US" sz="2400" b="0" i="1" smtClean="0">
                            <a:latin typeface="Cambria Math" panose="02040503050406030204" pitchFamily="18" charset="0"/>
                          </a:rPr>
                          <m:t>63</m:t>
                        </m:r>
                        <m:r>
                          <a:rPr lang="en-US" sz="2400" i="1">
                            <a:latin typeface="Cambria Math" panose="02040503050406030204" pitchFamily="18" charset="0"/>
                          </a:rPr>
                          <m:t>−.5</m:t>
                        </m:r>
                      </m:e>
                    </m:d>
                    <m:r>
                      <a:rPr lang="en-US" sz="2400" b="0" i="1" smtClean="0">
                        <a:latin typeface="Cambria Math" panose="02040503050406030204" pitchFamily="18" charset="0"/>
                      </a:rPr>
                      <m:t>≈</m:t>
                    </m:r>
                    <m:r>
                      <a:rPr lang="en-US" sz="2400" i="1">
                        <a:latin typeface="Cambria Math" panose="02040503050406030204" pitchFamily="18" charset="0"/>
                      </a:rPr>
                      <m:t>0.5</m:t>
                    </m:r>
                    <m:r>
                      <a:rPr lang="en-US" sz="2400" b="0" i="1" smtClean="0">
                        <a:latin typeface="Cambria Math" panose="02040503050406030204" pitchFamily="18" charset="0"/>
                      </a:rPr>
                      <m:t>31</m:t>
                    </m:r>
                  </m:oMath>
                </a14:m>
                <a:endParaRPr lang="en-US" sz="2400" i="1" dirty="0">
                  <a:latin typeface="Cambria Math" panose="02040503050406030204" pitchFamily="18" charset="0"/>
                </a:endParaRPr>
              </a:p>
              <a:p>
                <a:pPr lvl="1"/>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𝛾</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𝐸</m:t>
                            </m:r>
                          </m:e>
                        </m:d>
                        <m:r>
                          <a:rPr lang="en-US" sz="2400" i="1">
                            <a:latin typeface="Cambria Math" panose="02040503050406030204" pitchFamily="18" charset="0"/>
                          </a:rPr>
                          <m:t>−</m:t>
                        </m:r>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𝐷</m:t>
                            </m:r>
                          </m:e>
                        </m:d>
                      </m:e>
                    </m:d>
                    <m:r>
                      <a:rPr lang="en-US" sz="2400" i="1">
                        <a:latin typeface="Cambria Math" panose="02040503050406030204" pitchFamily="18" charset="0"/>
                      </a:rPr>
                      <m:t>=.5</m:t>
                    </m:r>
                    <m:r>
                      <a:rPr lang="en-US" sz="2400" b="0" i="1" smtClean="0">
                        <a:latin typeface="Cambria Math" panose="02040503050406030204" pitchFamily="18" charset="0"/>
                      </a:rPr>
                      <m:t>63</m:t>
                    </m:r>
                    <m:r>
                      <a:rPr lang="en-US" sz="2400" i="1">
                        <a:latin typeface="Cambria Math" panose="02040503050406030204" pitchFamily="18" charset="0"/>
                      </a:rPr>
                      <m:t>+.5</m:t>
                    </m:r>
                    <m:d>
                      <m:dPr>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688</m:t>
                        </m:r>
                        <m:r>
                          <a:rPr lang="en-US" sz="2400" i="1">
                            <a:latin typeface="Cambria Math" panose="02040503050406030204" pitchFamily="18" charset="0"/>
                          </a:rPr>
                          <m:t>−.563</m:t>
                        </m:r>
                      </m:e>
                    </m:d>
                    <m:r>
                      <a:rPr lang="en-US" sz="2400" i="1">
                        <a:latin typeface="Cambria Math" panose="02040503050406030204" pitchFamily="18" charset="0"/>
                      </a:rPr>
                      <m:t>≈0.625</m:t>
                    </m:r>
                  </m:oMath>
                </a14:m>
                <a:endParaRPr lang="en-US" sz="2400" i="1" dirty="0">
                  <a:latin typeface="Cambria Math" panose="02040503050406030204" pitchFamily="18" charset="0"/>
                </a:endParaRPr>
              </a:p>
              <a:p>
                <a:r>
                  <a:rPr lang="en-US" dirty="0"/>
                  <a:t>MC:</a:t>
                </a:r>
              </a:p>
              <a:p>
                <a:pPr lvl="1"/>
                <a:r>
                  <a:rPr lang="en-US" dirty="0"/>
                  <a:t>No update since episode has not ended.</a:t>
                </a:r>
                <a:endParaRPr lang="en-US" i="1" dirty="0">
                  <a:latin typeface="Cambria Math" panose="02040503050406030204" pitchFamily="18" charset="0"/>
                </a:endParaRPr>
              </a:p>
              <a:p>
                <a:endParaRPr lang="en-SE" dirty="0"/>
              </a:p>
            </p:txBody>
          </p:sp>
        </mc:Choice>
        <mc:Fallback xmlns="">
          <p:sp>
            <p:nvSpPr>
              <p:cNvPr id="3" name="Content Placeholder 2">
                <a:extLst>
                  <a:ext uri="{FF2B5EF4-FFF2-40B4-BE49-F238E27FC236}">
                    <a16:creationId xmlns:a16="http://schemas.microsoft.com/office/drawing/2014/main" id="{77825C5E-64C2-4FAF-A98C-376BCB3D3B59}"/>
                  </a:ext>
                </a:extLst>
              </p:cNvPr>
              <p:cNvSpPr>
                <a:spLocks noGrp="1" noRot="1" noChangeAspect="1" noMove="1" noResize="1" noEditPoints="1" noAdjustHandles="1" noChangeArrowheads="1" noChangeShapeType="1" noTextEdit="1"/>
              </p:cNvSpPr>
              <p:nvPr>
                <p:ph idx="1"/>
              </p:nvPr>
            </p:nvSpPr>
            <p:spPr>
              <a:xfrm>
                <a:off x="381000" y="990600"/>
                <a:ext cx="8305800" cy="1821077"/>
              </a:xfrm>
              <a:blipFill>
                <a:blip r:embed="rId3"/>
                <a:stretch>
                  <a:fillRect l="-881" t="-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BD4AD-0632-4B05-BBE0-54F304F50FB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B9F961CB-EC14-4181-89C2-9611AD120D61}"/>
              </a:ext>
            </a:extLst>
          </p:cNvPr>
          <p:cNvPicPr>
            <a:picLocks noChangeAspect="1"/>
          </p:cNvPicPr>
          <p:nvPr/>
        </p:nvPicPr>
        <p:blipFill>
          <a:blip r:embed="rId4"/>
          <a:stretch>
            <a:fillRect/>
          </a:stretch>
        </p:blipFill>
        <p:spPr>
          <a:xfrm>
            <a:off x="1822845" y="2811677"/>
            <a:ext cx="5498310" cy="3943783"/>
          </a:xfrm>
          <a:prstGeom prst="rect">
            <a:avLst/>
          </a:prstGeom>
        </p:spPr>
      </p:pic>
    </p:spTree>
    <p:extLst>
      <p:ext uri="{BB962C8B-B14F-4D97-AF65-F5344CB8AC3E}">
        <p14:creationId xmlns:p14="http://schemas.microsoft.com/office/powerpoint/2010/main" val="75391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6794-5E6D-4546-AAFD-15AA6475F645}"/>
              </a:ext>
            </a:extLst>
          </p:cNvPr>
          <p:cNvSpPr>
            <a:spLocks noGrp="1"/>
          </p:cNvSpPr>
          <p:nvPr>
            <p:ph type="title"/>
          </p:nvPr>
        </p:nvSpPr>
        <p:spPr/>
        <p:txBody>
          <a:bodyPr/>
          <a:lstStyle/>
          <a:p>
            <a:r>
              <a:rPr lang="en-US" sz="3600" dirty="0"/>
              <a:t>TD vs. MC: Random Walk Performance</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D418BF-A462-470F-BC6C-3549702C5C60}"/>
                  </a:ext>
                </a:extLst>
              </p:cNvPr>
              <p:cNvSpPr>
                <a:spLocks noGrp="1"/>
              </p:cNvSpPr>
              <p:nvPr>
                <p:ph idx="1"/>
              </p:nvPr>
            </p:nvSpPr>
            <p:spPr>
              <a:xfrm>
                <a:off x="457200" y="1066800"/>
                <a:ext cx="8229600" cy="2514600"/>
              </a:xfrm>
            </p:spPr>
            <p:txBody>
              <a:bodyPr>
                <a:normAutofit fontScale="55000" lnSpcReduction="20000"/>
              </a:bodyPr>
              <a:lstStyle/>
              <a:p>
                <a:r>
                  <a:rPr lang="en-US" dirty="0"/>
                  <a:t>Left fig shows values learned after various numbers of episodes on a single run of TD(0), </a:t>
                </a:r>
              </a:p>
              <a:p>
                <a:pPr lvl="1"/>
                <a:r>
                  <a:rPr lang="en-US" dirty="0"/>
                  <a:t>They are very close to the true values after 100 episodes, but they fluctuate indefinitely in response to the outcomes of the most recent episodes.</a:t>
                </a:r>
              </a:p>
              <a:p>
                <a:r>
                  <a:rPr lang="en-US" dirty="0"/>
                  <a:t>Right fig shows Root Mean-Squared (RMS) error between the value function learned and the true value function, averaged over the five states, then averaged over 100 runs.</a:t>
                </a:r>
              </a:p>
              <a:p>
                <a:pPr lvl="1"/>
                <a:r>
                  <a:rPr lang="en-US" dirty="0"/>
                  <a:t>TD converges faster than MC. Higher learning rate </a:t>
                </a:r>
                <a14:m>
                  <m:oMath xmlns:m="http://schemas.openxmlformats.org/officeDocument/2006/math">
                    <m:r>
                      <a:rPr lang="en-US" b="0" i="1" smtClean="0">
                        <a:latin typeface="Cambria Math" panose="02040503050406030204" pitchFamily="18" charset="0"/>
                      </a:rPr>
                      <m:t>𝛼</m:t>
                    </m:r>
                    <m:r>
                      <a:rPr lang="en-US" sz="2900" i="1">
                        <a:latin typeface="Cambria Math" panose="02040503050406030204" pitchFamily="18" charset="0"/>
                      </a:rPr>
                      <m:t> </m:t>
                    </m:r>
                  </m:oMath>
                </a14:m>
                <a:r>
                  <a:rPr lang="en-US" sz="2900" dirty="0"/>
                  <a:t>helps achieve faster convergence, but has large fluctuations.</a:t>
                </a:r>
              </a:p>
            </p:txBody>
          </p:sp>
        </mc:Choice>
        <mc:Fallback xmlns="">
          <p:sp>
            <p:nvSpPr>
              <p:cNvPr id="3" name="Content Placeholder 2">
                <a:extLst>
                  <a:ext uri="{FF2B5EF4-FFF2-40B4-BE49-F238E27FC236}">
                    <a16:creationId xmlns:a16="http://schemas.microsoft.com/office/drawing/2014/main" id="{9FD418BF-A462-470F-BC6C-3549702C5C60}"/>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2"/>
                <a:stretch>
                  <a:fillRect l="-444" t="-3390"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3C4039-23A2-46B4-AD70-BFFC3CD2B84E}"/>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851FCB7B-DE0F-4D08-9051-F608CAF6D1F6}"/>
              </a:ext>
            </a:extLst>
          </p:cNvPr>
          <p:cNvPicPr>
            <a:picLocks noChangeAspect="1"/>
          </p:cNvPicPr>
          <p:nvPr/>
        </p:nvPicPr>
        <p:blipFill>
          <a:blip r:embed="rId3"/>
          <a:stretch>
            <a:fillRect/>
          </a:stretch>
        </p:blipFill>
        <p:spPr>
          <a:xfrm>
            <a:off x="457200" y="3352267"/>
            <a:ext cx="8229600" cy="3307536"/>
          </a:xfrm>
          <a:prstGeom prst="rect">
            <a:avLst/>
          </a:prstGeom>
        </p:spPr>
      </p:pic>
    </p:spTree>
    <p:extLst>
      <p:ext uri="{BB962C8B-B14F-4D97-AF65-F5344CB8AC3E}">
        <p14:creationId xmlns:p14="http://schemas.microsoft.com/office/powerpoint/2010/main" val="1845588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21"/>
            <a:ext cx="8229600" cy="868362"/>
          </a:xfrm>
        </p:spPr>
        <p:txBody>
          <a:bodyPr/>
          <a:lstStyle/>
          <a:p>
            <a:r>
              <a:rPr lang="en-US" sz="3600" dirty="0"/>
              <a:t>MC Prediction for </a:t>
            </a:r>
            <a:r>
              <a:rPr lang="en-US" sz="3600" dirty="0" err="1"/>
              <a:t>MiniGW</a:t>
            </a:r>
            <a:endParaRPr lang="en-US" sz="3200" dirty="0"/>
          </a:p>
        </p:txBody>
      </p:sp>
      <p:sp>
        <p:nvSpPr>
          <p:cNvPr id="4" name="TextBox 3"/>
          <p:cNvSpPr txBox="1"/>
          <p:nvPr/>
        </p:nvSpPr>
        <p:spPr>
          <a:xfrm>
            <a:off x="400050" y="762000"/>
            <a:ext cx="1771650" cy="369332"/>
          </a:xfrm>
          <a:prstGeom prst="rect">
            <a:avLst/>
          </a:prstGeom>
          <a:noFill/>
        </p:spPr>
        <p:txBody>
          <a:bodyPr wrap="square" rtlCol="0">
            <a:spAutoFit/>
          </a:bodyPr>
          <a:lstStyle/>
          <a:p>
            <a:pPr algn="ctr"/>
            <a:r>
              <a:rPr lang="en-US" dirty="0">
                <a:solidFill>
                  <a:schemeClr val="accent2"/>
                </a:solidFill>
                <a:latin typeface="Palatino"/>
                <a:cs typeface="Palatino"/>
              </a:rPr>
              <a:t>Input Policy </a:t>
            </a:r>
            <a:r>
              <a:rPr lang="en-US" dirty="0">
                <a:solidFill>
                  <a:schemeClr val="accent2"/>
                </a:solidFill>
                <a:latin typeface="Palatino"/>
                <a:cs typeface="Palatino"/>
                <a:sym typeface="Symbol" pitchFamily="18" charset="2"/>
              </a:rPr>
              <a:t></a:t>
            </a:r>
            <a:r>
              <a:rPr lang="en-US" sz="1200" dirty="0">
                <a:solidFill>
                  <a:schemeClr val="accent2"/>
                </a:solidFill>
                <a:latin typeface="Palatino"/>
                <a:cs typeface="Palatino"/>
              </a:rPr>
              <a:t> </a:t>
            </a:r>
          </a:p>
        </p:txBody>
      </p:sp>
      <p:sp>
        <p:nvSpPr>
          <p:cNvPr id="14" name="Text Box 13"/>
          <p:cNvSpPr txBox="1">
            <a:spLocks noChangeArrowheads="1"/>
          </p:cNvSpPr>
          <p:nvPr/>
        </p:nvSpPr>
        <p:spPr bwMode="auto">
          <a:xfrm>
            <a:off x="342900" y="3623030"/>
            <a:ext cx="1828800" cy="338554"/>
          </a:xfrm>
          <a:prstGeom prst="rect">
            <a:avLst/>
          </a:prstGeom>
          <a:noFill/>
          <a:ln w="9525">
            <a:noFill/>
            <a:miter lim="800000"/>
            <a:headEnd/>
            <a:tailEnd/>
          </a:ln>
        </p:spPr>
        <p:txBody>
          <a:bodyPr wrap="square">
            <a:spAutoFit/>
          </a:bodyPr>
          <a:lstStyle/>
          <a:p>
            <a:pPr algn="ctr">
              <a:spcBef>
                <a:spcPct val="50000"/>
              </a:spcBef>
            </a:pPr>
            <a:r>
              <a:rPr lang="en-US" sz="1600" i="1" dirty="0">
                <a:latin typeface="Palatino"/>
                <a:cs typeface="Palatino"/>
                <a:sym typeface="Symbol" pitchFamily="18" charset="2"/>
              </a:rPr>
              <a:t>Assume: </a:t>
            </a:r>
            <a:r>
              <a:rPr lang="en-US" sz="1600" dirty="0">
                <a:latin typeface="Palatino"/>
                <a:cs typeface="Palatino"/>
                <a:sym typeface="Symbol" pitchFamily="18" charset="2"/>
              </a:rPr>
              <a:t> = 1</a:t>
            </a:r>
            <a:endParaRPr lang="en-US" sz="1600" dirty="0">
              <a:latin typeface="Palatino"/>
              <a:cs typeface="Palatino"/>
            </a:endParaRPr>
          </a:p>
        </p:txBody>
      </p:sp>
      <p:sp>
        <p:nvSpPr>
          <p:cNvPr id="15" name="TextBox 14"/>
          <p:cNvSpPr txBox="1"/>
          <p:nvPr/>
        </p:nvSpPr>
        <p:spPr>
          <a:xfrm>
            <a:off x="2800350" y="762000"/>
            <a:ext cx="3371850" cy="369332"/>
          </a:xfrm>
          <a:prstGeom prst="rect">
            <a:avLst/>
          </a:prstGeom>
          <a:noFill/>
        </p:spPr>
        <p:txBody>
          <a:bodyPr wrap="square" rtlCol="0">
            <a:spAutoFit/>
          </a:bodyPr>
          <a:lstStyle/>
          <a:p>
            <a:pPr algn="ctr"/>
            <a:r>
              <a:rPr lang="en-US" dirty="0">
                <a:solidFill>
                  <a:schemeClr val="accent2"/>
                </a:solidFill>
                <a:latin typeface="Palatino"/>
                <a:cs typeface="Palatino"/>
              </a:rPr>
              <a:t>Observed Episodes (Training)</a:t>
            </a:r>
            <a:endParaRPr lang="en-US" sz="1200" dirty="0">
              <a:solidFill>
                <a:schemeClr val="accent2"/>
              </a:solidFill>
              <a:latin typeface="Palatino"/>
              <a:cs typeface="Palatino"/>
            </a:endParaRPr>
          </a:p>
        </p:txBody>
      </p:sp>
      <p:sp>
        <p:nvSpPr>
          <p:cNvPr id="18" name="TextBox 17"/>
          <p:cNvSpPr txBox="1"/>
          <p:nvPr/>
        </p:nvSpPr>
        <p:spPr>
          <a:xfrm>
            <a:off x="6743700" y="762000"/>
            <a:ext cx="2057400" cy="369332"/>
          </a:xfrm>
          <a:prstGeom prst="rect">
            <a:avLst/>
          </a:prstGeom>
          <a:noFill/>
        </p:spPr>
        <p:txBody>
          <a:bodyPr wrap="square" rtlCol="0">
            <a:spAutoFit/>
          </a:bodyPr>
          <a:lstStyle/>
          <a:p>
            <a:pPr algn="ctr"/>
            <a:r>
              <a:rPr lang="en-US" dirty="0">
                <a:solidFill>
                  <a:schemeClr val="accent2"/>
                </a:solidFill>
                <a:latin typeface="Palatino"/>
                <a:cs typeface="Palatino"/>
              </a:rPr>
              <a:t>Output Values</a:t>
            </a:r>
            <a:endParaRPr lang="en-US" sz="1200" dirty="0">
              <a:solidFill>
                <a:schemeClr val="accent2"/>
              </a:solidFill>
              <a:latin typeface="Palatino"/>
              <a:cs typeface="Palatino"/>
            </a:endParaRPr>
          </a:p>
        </p:txBody>
      </p:sp>
      <p:graphicFrame>
        <p:nvGraphicFramePr>
          <p:cNvPr id="19" name="Table 18"/>
          <p:cNvGraphicFramePr>
            <a:graphicFrameLocks noGrp="1"/>
          </p:cNvGraphicFramePr>
          <p:nvPr/>
        </p:nvGraphicFramePr>
        <p:xfrm>
          <a:off x="285750" y="1619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342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Rectangle 20"/>
          <p:cNvSpPr/>
          <p:nvPr/>
        </p:nvSpPr>
        <p:spPr>
          <a:xfrm>
            <a:off x="1055076" y="1713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p:cNvSpPr/>
          <p:nvPr/>
        </p:nvSpPr>
        <p:spPr>
          <a:xfrm rot="5400000">
            <a:off x="798736" y="2501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p:cNvSpPr/>
          <p:nvPr/>
        </p:nvSpPr>
        <p:spPr>
          <a:xfrm rot="5400000">
            <a:off x="1440574" y="2501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p:cNvSpPr/>
          <p:nvPr/>
        </p:nvSpPr>
        <p:spPr>
          <a:xfrm>
            <a:off x="1206744" y="2900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TextBox 25"/>
          <p:cNvSpPr txBox="1"/>
          <p:nvPr/>
        </p:nvSpPr>
        <p:spPr>
          <a:xfrm>
            <a:off x="28465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8" name="TextBox 27"/>
          <p:cNvSpPr txBox="1"/>
          <p:nvPr/>
        </p:nvSpPr>
        <p:spPr>
          <a:xfrm>
            <a:off x="4789608" y="1658814"/>
            <a:ext cx="1485900" cy="784830"/>
          </a:xfrm>
          <a:prstGeom prst="rect">
            <a:avLst/>
          </a:prstGeom>
          <a:noFill/>
        </p:spPr>
        <p:txBody>
          <a:bodyPr wrap="square" rtlCol="0">
            <a:spAutoFit/>
          </a:bodyPr>
          <a:lstStyle/>
          <a:p>
            <a:r>
              <a:rPr lang="en-US" sz="1500" dirty="0">
                <a:latin typeface="Palatino"/>
                <a:cs typeface="Palatino"/>
              </a:rPr>
              <a:t>B, east, C, -1</a:t>
            </a:r>
          </a:p>
          <a:p>
            <a:r>
              <a:rPr lang="en-US" sz="1500" dirty="0">
                <a:latin typeface="Palatino"/>
                <a:cs typeface="Palatino"/>
              </a:rPr>
              <a:t>C, east, D, -1</a:t>
            </a:r>
          </a:p>
          <a:p>
            <a:r>
              <a:rPr lang="en-US" sz="1500" dirty="0">
                <a:latin typeface="Palatino"/>
                <a:cs typeface="Palatino"/>
              </a:rPr>
              <a:t>D, exit, x, +10</a:t>
            </a:r>
          </a:p>
        </p:txBody>
      </p:sp>
      <p:sp>
        <p:nvSpPr>
          <p:cNvPr id="29" name="TextBox 28"/>
          <p:cNvSpPr txBox="1"/>
          <p:nvPr/>
        </p:nvSpPr>
        <p:spPr>
          <a:xfrm>
            <a:off x="4756638" y="3029183"/>
            <a:ext cx="151887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A, -1</a:t>
            </a:r>
          </a:p>
          <a:p>
            <a:r>
              <a:rPr lang="en-US" sz="1500" dirty="0">
                <a:latin typeface="Palatino"/>
                <a:cs typeface="Palatino"/>
              </a:rPr>
              <a:t>A, exit, x, -10</a:t>
            </a:r>
          </a:p>
        </p:txBody>
      </p:sp>
      <p:sp>
        <p:nvSpPr>
          <p:cNvPr id="30" name="TextBox 29"/>
          <p:cNvSpPr txBox="1"/>
          <p:nvPr/>
        </p:nvSpPr>
        <p:spPr>
          <a:xfrm>
            <a:off x="2914650" y="1219200"/>
            <a:ext cx="1257300" cy="369332"/>
          </a:xfrm>
          <a:prstGeom prst="rect">
            <a:avLst/>
          </a:prstGeom>
          <a:noFill/>
        </p:spPr>
        <p:txBody>
          <a:bodyPr wrap="square" rtlCol="0">
            <a:spAutoFit/>
          </a:bodyPr>
          <a:lstStyle/>
          <a:p>
            <a:pPr algn="ctr"/>
            <a:r>
              <a:rPr lang="en-US" dirty="0">
                <a:latin typeface="Palatino"/>
                <a:cs typeface="Palatino"/>
              </a:rPr>
              <a:t>Episode 1</a:t>
            </a:r>
          </a:p>
        </p:txBody>
      </p:sp>
      <p:sp>
        <p:nvSpPr>
          <p:cNvPr id="31" name="Rounded Rectangle 30"/>
          <p:cNvSpPr/>
          <p:nvPr/>
        </p:nvSpPr>
        <p:spPr>
          <a:xfrm>
            <a:off x="26860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2" name="TextBox 31"/>
          <p:cNvSpPr txBox="1"/>
          <p:nvPr/>
        </p:nvSpPr>
        <p:spPr>
          <a:xfrm>
            <a:off x="4857750" y="1219200"/>
            <a:ext cx="1257300" cy="369332"/>
          </a:xfrm>
          <a:prstGeom prst="rect">
            <a:avLst/>
          </a:prstGeom>
          <a:noFill/>
        </p:spPr>
        <p:txBody>
          <a:bodyPr wrap="square" rtlCol="0">
            <a:spAutoFit/>
          </a:bodyPr>
          <a:lstStyle/>
          <a:p>
            <a:pPr algn="ctr"/>
            <a:r>
              <a:rPr lang="en-US" dirty="0">
                <a:latin typeface="Palatino"/>
                <a:cs typeface="Palatino"/>
              </a:rPr>
              <a:t>Episode 2</a:t>
            </a:r>
          </a:p>
        </p:txBody>
      </p:sp>
      <p:sp>
        <p:nvSpPr>
          <p:cNvPr id="33" name="Rounded Rectangle 32"/>
          <p:cNvSpPr/>
          <p:nvPr/>
        </p:nvSpPr>
        <p:spPr>
          <a:xfrm>
            <a:off x="4629150" y="1619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TextBox 33"/>
          <p:cNvSpPr txBox="1"/>
          <p:nvPr/>
        </p:nvSpPr>
        <p:spPr>
          <a:xfrm>
            <a:off x="2914650" y="2590800"/>
            <a:ext cx="1257300" cy="369332"/>
          </a:xfrm>
          <a:prstGeom prst="rect">
            <a:avLst/>
          </a:prstGeom>
          <a:noFill/>
        </p:spPr>
        <p:txBody>
          <a:bodyPr wrap="square" rtlCol="0">
            <a:spAutoFit/>
          </a:bodyPr>
          <a:lstStyle/>
          <a:p>
            <a:pPr algn="ctr"/>
            <a:r>
              <a:rPr lang="en-US" dirty="0">
                <a:latin typeface="Palatino"/>
                <a:cs typeface="Palatino"/>
              </a:rPr>
              <a:t>Episode 3</a:t>
            </a:r>
          </a:p>
        </p:txBody>
      </p:sp>
      <p:sp>
        <p:nvSpPr>
          <p:cNvPr id="35" name="Rounded Rectangle 34"/>
          <p:cNvSpPr/>
          <p:nvPr/>
        </p:nvSpPr>
        <p:spPr>
          <a:xfrm>
            <a:off x="26860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TextBox 35"/>
          <p:cNvSpPr txBox="1"/>
          <p:nvPr/>
        </p:nvSpPr>
        <p:spPr>
          <a:xfrm>
            <a:off x="4857750" y="2590800"/>
            <a:ext cx="1257300" cy="369332"/>
          </a:xfrm>
          <a:prstGeom prst="rect">
            <a:avLst/>
          </a:prstGeom>
          <a:noFill/>
        </p:spPr>
        <p:txBody>
          <a:bodyPr wrap="square" rtlCol="0">
            <a:spAutoFit/>
          </a:bodyPr>
          <a:lstStyle/>
          <a:p>
            <a:pPr algn="ctr"/>
            <a:r>
              <a:rPr lang="en-US" dirty="0">
                <a:latin typeface="Palatino"/>
                <a:cs typeface="Palatino"/>
              </a:rPr>
              <a:t>Episode 4</a:t>
            </a:r>
          </a:p>
        </p:txBody>
      </p:sp>
      <p:sp>
        <p:nvSpPr>
          <p:cNvPr id="37" name="Rounded Rectangle 36"/>
          <p:cNvSpPr/>
          <p:nvPr/>
        </p:nvSpPr>
        <p:spPr>
          <a:xfrm>
            <a:off x="4629150" y="29908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4" name="TextBox 43"/>
          <p:cNvSpPr txBox="1"/>
          <p:nvPr/>
        </p:nvSpPr>
        <p:spPr>
          <a:xfrm>
            <a:off x="2800350" y="3028218"/>
            <a:ext cx="1828800" cy="784830"/>
          </a:xfrm>
          <a:prstGeom prst="rect">
            <a:avLst/>
          </a:prstGeom>
          <a:noFill/>
        </p:spPr>
        <p:txBody>
          <a:bodyPr wrap="square" rtlCol="0">
            <a:spAutoFit/>
          </a:bodyPr>
          <a:lstStyle/>
          <a:p>
            <a:r>
              <a:rPr lang="en-US" sz="1500" dirty="0">
                <a:latin typeface="Palatino"/>
                <a:cs typeface="Palatino"/>
              </a:rPr>
              <a:t>E, north, C, -1</a:t>
            </a:r>
          </a:p>
          <a:p>
            <a:r>
              <a:rPr lang="en-US" sz="1500" dirty="0">
                <a:latin typeface="Palatino"/>
                <a:cs typeface="Palatino"/>
              </a:rPr>
              <a:t>C, east, D, -1</a:t>
            </a:r>
          </a:p>
          <a:p>
            <a:r>
              <a:rPr lang="en-US" sz="1500" dirty="0">
                <a:latin typeface="Palatino"/>
                <a:cs typeface="Palatino"/>
              </a:rPr>
              <a:t>D, exit, x, +10</a:t>
            </a:r>
          </a:p>
        </p:txBody>
      </p:sp>
      <p:graphicFrame>
        <p:nvGraphicFramePr>
          <p:cNvPr id="56" name="Table 55"/>
          <p:cNvGraphicFramePr>
            <a:graphicFrameLocks noGrp="1"/>
          </p:cNvGraphicFramePr>
          <p:nvPr/>
        </p:nvGraphicFramePr>
        <p:xfrm>
          <a:off x="6800850" y="1597716"/>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685800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58" name="TextBox 57"/>
          <p:cNvSpPr txBox="1"/>
          <p:nvPr/>
        </p:nvSpPr>
        <p:spPr>
          <a:xfrm>
            <a:off x="7513026"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59" name="TextBox 58"/>
          <p:cNvSpPr txBox="1"/>
          <p:nvPr/>
        </p:nvSpPr>
        <p:spPr>
          <a:xfrm>
            <a:off x="8172450" y="222636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0" name="TextBox 59"/>
          <p:cNvSpPr txBox="1"/>
          <p:nvPr/>
        </p:nvSpPr>
        <p:spPr>
          <a:xfrm>
            <a:off x="7543800" y="1597715"/>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61" name="TextBox 60"/>
          <p:cNvSpPr txBox="1"/>
          <p:nvPr/>
        </p:nvSpPr>
        <p:spPr>
          <a:xfrm>
            <a:off x="7543800" y="2900199"/>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0CF51EAE-27F1-4FBB-80B2-80748E64A0F9}"/>
                  </a:ext>
                </a:extLst>
              </p:cNvPr>
              <p:cNvSpPr>
                <a:spLocks noGrp="1"/>
              </p:cNvSpPr>
              <p:nvPr>
                <p:ph idx="1"/>
              </p:nvPr>
            </p:nvSpPr>
            <p:spPr>
              <a:xfrm>
                <a:off x="0" y="4057880"/>
                <a:ext cx="4629150" cy="2721130"/>
              </a:xfrm>
            </p:spPr>
            <p:txBody>
              <a:bodyPr>
                <a:normAutofit fontScale="55000" lnSpcReduction="20000"/>
              </a:bodyPr>
              <a:lstStyle/>
              <a:p>
                <a:r>
                  <a:rPr lang="en-US" dirty="0"/>
                  <a:t>State A:</a:t>
                </a:r>
              </a:p>
              <a:p>
                <a:pPr lvl="1"/>
                <a:r>
                  <a:rPr lang="en-US" dirty="0"/>
                  <a:t>Episode 4: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𝐴</m:t>
                        </m:r>
                      </m:e>
                    </m:d>
                    <m:r>
                      <a:rPr lang="en-US" b="0" i="1" dirty="0" smtClean="0">
                        <a:latin typeface="Cambria Math" panose="02040503050406030204" pitchFamily="18" charset="0"/>
                      </a:rPr>
                      <m:t>=</m:t>
                    </m:r>
                    <m:r>
                      <a:rPr lang="en-US" b="0" i="1" smtClean="0">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10</m:t>
                        </m:r>
                      </m:num>
                      <m:den>
                        <m:r>
                          <a:rPr lang="en-US" b="0" i="1" smtClean="0">
                            <a:latin typeface="Cambria Math" panose="02040503050406030204" pitchFamily="18" charset="0"/>
                          </a:rPr>
                          <m:t>1</m:t>
                        </m:r>
                      </m:den>
                    </m:f>
                    <m:r>
                      <a:rPr lang="en-US" b="0" i="1" smtClean="0">
                        <a:latin typeface="Cambria Math" panose="02040503050406030204" pitchFamily="18" charset="0"/>
                      </a:rPr>
                      <m:t>=−10</m:t>
                    </m:r>
                    <m:r>
                      <a:rPr lang="en-US" i="1">
                        <a:latin typeface="Cambria Math" panose="02040503050406030204" pitchFamily="18" charset="0"/>
                      </a:rPr>
                      <m:t>,</m:t>
                    </m:r>
                  </m:oMath>
                </a14:m>
                <a:endParaRPr lang="en-US" dirty="0"/>
              </a:p>
              <a:p>
                <a:r>
                  <a:rPr lang="en-US" dirty="0"/>
                  <a:t>State D:</a:t>
                </a:r>
              </a:p>
              <a:p>
                <a:pPr lvl="1"/>
                <a:r>
                  <a:rPr lang="en-US" dirty="0"/>
                  <a:t>Episodes 1,2,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𝐷</m:t>
                        </m:r>
                      </m:e>
                    </m:d>
                    <m:r>
                      <a:rPr lang="en-US" i="1" dirty="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10</m:t>
                    </m:r>
                  </m:oMath>
                </a14:m>
                <a:endParaRPr lang="en-US" dirty="0"/>
              </a:p>
              <a:p>
                <a:pPr lvl="1"/>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⋅3</m:t>
                        </m:r>
                      </m:num>
                      <m:den>
                        <m:r>
                          <a:rPr lang="en-US" b="0" i="1" smtClean="0">
                            <a:latin typeface="Cambria Math" panose="02040503050406030204" pitchFamily="18" charset="0"/>
                          </a:rPr>
                          <m:t>3</m:t>
                        </m:r>
                      </m:den>
                    </m:f>
                    <m:r>
                      <a:rPr lang="en-US" i="1">
                        <a:latin typeface="Cambria Math" panose="02040503050406030204" pitchFamily="18" charset="0"/>
                      </a:rPr>
                      <m:t>=10,</m:t>
                    </m:r>
                  </m:oMath>
                </a14:m>
                <a:endParaRPr lang="en-US" dirty="0"/>
              </a:p>
              <a:p>
                <a:r>
                  <a:rPr lang="en-US" dirty="0"/>
                  <a:t>State </a:t>
                </a:r>
                <a14:m>
                  <m:oMath xmlns:m="http://schemas.openxmlformats.org/officeDocument/2006/math">
                    <m:r>
                      <a:rPr lang="en-US" b="0" i="1" smtClean="0">
                        <a:latin typeface="Cambria Math" panose="02040503050406030204" pitchFamily="18" charset="0"/>
                      </a:rPr>
                      <m:t>𝐵</m:t>
                    </m:r>
                  </m:oMath>
                </a14:m>
                <a:r>
                  <a:rPr lang="en-US" dirty="0"/>
                  <a:t>: </a:t>
                </a:r>
              </a:p>
              <a:p>
                <a:pPr lvl="1"/>
                <a:r>
                  <a:rPr lang="en-US" dirty="0"/>
                  <a:t>Episodes 1 and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𝐵</m:t>
                        </m:r>
                      </m:e>
                    </m:d>
                    <m:r>
                      <a:rPr lang="en-US" i="1" dirty="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−1−1+10=8</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8+8</m:t>
                        </m:r>
                      </m:e>
                    </m:d>
                    <m:r>
                      <a:rPr lang="en-US" b="0" i="1" smtClean="0">
                        <a:latin typeface="Cambria Math" panose="02040503050406030204" pitchFamily="18" charset="0"/>
                      </a:rPr>
                      <m:t>=8</m:t>
                    </m:r>
                  </m:oMath>
                </a14:m>
                <a:endParaRPr lang="en-SE" dirty="0"/>
              </a:p>
              <a:p>
                <a:endParaRPr lang="en-SE" dirty="0"/>
              </a:p>
              <a:p>
                <a:pPr lvl="1"/>
                <a:endParaRPr lang="en-SE" dirty="0"/>
              </a:p>
            </p:txBody>
          </p:sp>
        </mc:Choice>
        <mc:Fallback xmlns="">
          <p:sp>
            <p:nvSpPr>
              <p:cNvPr id="38" name="Content Placeholder 2">
                <a:extLst>
                  <a:ext uri="{FF2B5EF4-FFF2-40B4-BE49-F238E27FC236}">
                    <a16:creationId xmlns:a16="http://schemas.microsoft.com/office/drawing/2014/main" id="{0CF51EAE-27F1-4FBB-80B2-80748E64A0F9}"/>
                  </a:ext>
                </a:extLst>
              </p:cNvPr>
              <p:cNvSpPr>
                <a:spLocks noGrp="1" noRot="1" noChangeAspect="1" noMove="1" noResize="1" noEditPoints="1" noAdjustHandles="1" noChangeArrowheads="1" noChangeShapeType="1" noTextEdit="1"/>
              </p:cNvSpPr>
              <p:nvPr>
                <p:ph idx="1"/>
              </p:nvPr>
            </p:nvSpPr>
            <p:spPr>
              <a:xfrm>
                <a:off x="0" y="4057880"/>
                <a:ext cx="4629150" cy="2721130"/>
              </a:xfrm>
              <a:blipFill>
                <a:blip r:embed="rId3"/>
                <a:stretch>
                  <a:fillRect l="-791" t="-336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65459C0E-A770-41A8-A773-6618E96B7E2D}"/>
                  </a:ext>
                </a:extLst>
              </p:cNvPr>
              <p:cNvSpPr txBox="1">
                <a:spLocks/>
              </p:cNvSpPr>
              <p:nvPr/>
            </p:nvSpPr>
            <p:spPr bwMode="auto">
              <a:xfrm>
                <a:off x="4572000" y="4057881"/>
                <a:ext cx="4495800" cy="29789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State </a:t>
                </a:r>
                <a14:m>
                  <m:oMath xmlns:m="http://schemas.openxmlformats.org/officeDocument/2006/math">
                    <m:r>
                      <a:rPr lang="en-US" i="1" kern="0">
                        <a:latin typeface="Cambria Math" panose="02040503050406030204" pitchFamily="18" charset="0"/>
                      </a:rPr>
                      <m:t>𝐶</m:t>
                    </m:r>
                  </m:oMath>
                </a14:m>
                <a:r>
                  <a:rPr lang="en-US" kern="0" dirty="0"/>
                  <a:t>: </a:t>
                </a:r>
              </a:p>
              <a:p>
                <a:pPr lvl="1"/>
                <a:r>
                  <a:rPr lang="en-US" kern="0" dirty="0"/>
                  <a:t>Episodes 1,2,3: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𝐶</m:t>
                        </m:r>
                      </m:e>
                    </m:d>
                    <m:r>
                      <a:rPr lang="en-US" b="0" i="1" dirty="0" smtClean="0">
                        <a:latin typeface="Cambria Math" panose="02040503050406030204" pitchFamily="18" charset="0"/>
                      </a:rPr>
                      <m:t>=</m:t>
                    </m:r>
                    <m:r>
                      <a:rPr lang="en-US" i="1" kern="0">
                        <a:latin typeface="Cambria Math" panose="02040503050406030204" pitchFamily="18" charset="0"/>
                      </a:rPr>
                      <m:t>−1+10=9</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𝐶</m:t>
                        </m:r>
                      </m:e>
                    </m:d>
                    <m:r>
                      <a:rPr lang="en-US" i="1" dirty="0">
                        <a:latin typeface="Cambria Math" panose="02040503050406030204" pitchFamily="18" charset="0"/>
                      </a:rPr>
                      <m:t>= </m:t>
                    </m:r>
                    <m:r>
                      <a:rPr lang="en-US" i="1" kern="0">
                        <a:latin typeface="Cambria Math" panose="02040503050406030204" pitchFamily="18" charset="0"/>
                      </a:rPr>
                      <m:t>−1−10=−11</m:t>
                    </m:r>
                  </m:oMath>
                </a14:m>
                <a:r>
                  <a:rPr lang="en-US" kern="0" dirty="0"/>
                  <a:t> </a:t>
                </a:r>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𝐶</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4</m:t>
                        </m:r>
                      </m:den>
                    </m:f>
                    <m:d>
                      <m:dPr>
                        <m:ctrlPr>
                          <a:rPr lang="en-US" i="1" kern="0">
                            <a:latin typeface="Cambria Math" panose="02040503050406030204" pitchFamily="18" charset="0"/>
                          </a:rPr>
                        </m:ctrlPr>
                      </m:dPr>
                      <m:e>
                        <m:r>
                          <a:rPr lang="en-US" i="1" kern="0">
                            <a:latin typeface="Cambria Math" panose="02040503050406030204" pitchFamily="18" charset="0"/>
                          </a:rPr>
                          <m:t>9+9+9−11</m:t>
                        </m:r>
                      </m:e>
                    </m:d>
                    <m:r>
                      <a:rPr lang="en-US" i="1" kern="0">
                        <a:latin typeface="Cambria Math" panose="02040503050406030204" pitchFamily="18" charset="0"/>
                      </a:rPr>
                      <m:t>=4</m:t>
                    </m:r>
                  </m:oMath>
                </a14:m>
                <a:endParaRPr lang="en-US" kern="0" dirty="0"/>
              </a:p>
              <a:p>
                <a:r>
                  <a:rPr lang="en-US" kern="0" dirty="0"/>
                  <a:t>State </a:t>
                </a:r>
                <a14:m>
                  <m:oMath xmlns:m="http://schemas.openxmlformats.org/officeDocument/2006/math">
                    <m:r>
                      <a:rPr lang="en-US" i="1" kern="0">
                        <a:latin typeface="Cambria Math" panose="02040503050406030204" pitchFamily="18" charset="0"/>
                      </a:rPr>
                      <m:t>𝐸</m:t>
                    </m:r>
                  </m:oMath>
                </a14:m>
                <a:r>
                  <a:rPr lang="en-US" kern="0" dirty="0"/>
                  <a:t>: </a:t>
                </a:r>
              </a:p>
              <a:p>
                <a:pPr lvl="1"/>
                <a:r>
                  <a:rPr lang="en-US" kern="0" dirty="0"/>
                  <a:t>Episode 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−1−1+10=8</m:t>
                    </m:r>
                  </m:oMath>
                </a14:m>
                <a:r>
                  <a:rPr lang="en-US" kern="0" dirty="0"/>
                  <a:t> </a:t>
                </a:r>
              </a:p>
              <a:p>
                <a:pPr lvl="1"/>
                <a:r>
                  <a:rPr lang="en-US" kern="0" dirty="0"/>
                  <a:t>Episode 4: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d>
                      <m:dPr>
                        <m:ctrlPr>
                          <a:rPr lang="en-US" i="1" dirty="0">
                            <a:latin typeface="Cambria Math" panose="02040503050406030204" pitchFamily="18" charset="0"/>
                          </a:rPr>
                        </m:ctrlPr>
                      </m:dPr>
                      <m:e>
                        <m:r>
                          <a:rPr lang="en-US" i="1" dirty="0">
                            <a:latin typeface="Cambria Math" panose="02040503050406030204" pitchFamily="18" charset="0"/>
                          </a:rPr>
                          <m:t>𝐸</m:t>
                        </m:r>
                      </m:e>
                    </m:d>
                    <m:r>
                      <a:rPr lang="en-US" i="1" dirty="0">
                        <a:latin typeface="Cambria Math" panose="02040503050406030204" pitchFamily="18" charset="0"/>
                      </a:rPr>
                      <m:t>=</m:t>
                    </m:r>
                    <m:r>
                      <a:rPr lang="en-US" i="1" kern="0">
                        <a:latin typeface="Cambria Math" panose="02040503050406030204" pitchFamily="18" charset="0"/>
                      </a:rPr>
                      <m:t>−1−1−10=−12</m:t>
                    </m:r>
                  </m:oMath>
                </a14:m>
                <a:endParaRPr lang="en-US" kern="0" dirty="0"/>
              </a:p>
              <a:p>
                <a:pPr lvl="1"/>
                <a14:m>
                  <m:oMath xmlns:m="http://schemas.openxmlformats.org/officeDocument/2006/math">
                    <m:acc>
                      <m:accPr>
                        <m:chr m:val="̂"/>
                        <m:ctrlPr>
                          <a:rPr lang="en-US" i="1" kern="0">
                            <a:latin typeface="Cambria Math" panose="02040503050406030204" pitchFamily="18" charset="0"/>
                          </a:rPr>
                        </m:ctrlPr>
                      </m:accPr>
                      <m:e>
                        <m:r>
                          <a:rPr lang="en-US" i="1" kern="0">
                            <a:latin typeface="Cambria Math" panose="02040503050406030204" pitchFamily="18" charset="0"/>
                          </a:rPr>
                          <m:t>𝑉</m:t>
                        </m:r>
                      </m:e>
                    </m:acc>
                    <m:d>
                      <m:dPr>
                        <m:ctrlPr>
                          <a:rPr lang="en-US" i="1" kern="0">
                            <a:latin typeface="Cambria Math" panose="02040503050406030204" pitchFamily="18" charset="0"/>
                          </a:rPr>
                        </m:ctrlPr>
                      </m:dPr>
                      <m:e>
                        <m:r>
                          <a:rPr lang="en-US" i="1" kern="0">
                            <a:latin typeface="Cambria Math" panose="02040503050406030204" pitchFamily="18" charset="0"/>
                          </a:rPr>
                          <m:t>𝐸</m:t>
                        </m:r>
                      </m:e>
                    </m:d>
                    <m:r>
                      <a:rPr lang="en-US" i="1" kern="0">
                        <a:latin typeface="Cambria Math" panose="02040503050406030204" pitchFamily="18" charset="0"/>
                      </a:rPr>
                      <m:t>=</m:t>
                    </m:r>
                    <m:f>
                      <m:fPr>
                        <m:ctrlPr>
                          <a:rPr lang="en-US" i="1" kern="0">
                            <a:latin typeface="Cambria Math" panose="02040503050406030204" pitchFamily="18" charset="0"/>
                          </a:rPr>
                        </m:ctrlPr>
                      </m:fPr>
                      <m:num>
                        <m:r>
                          <a:rPr lang="en-US" i="1" kern="0">
                            <a:latin typeface="Cambria Math" panose="02040503050406030204" pitchFamily="18" charset="0"/>
                          </a:rPr>
                          <m:t>1</m:t>
                        </m:r>
                      </m:num>
                      <m:den>
                        <m:r>
                          <a:rPr lang="en-US" i="1" kern="0">
                            <a:latin typeface="Cambria Math" panose="02040503050406030204" pitchFamily="18" charset="0"/>
                          </a:rPr>
                          <m:t>2</m:t>
                        </m:r>
                      </m:den>
                    </m:f>
                    <m:d>
                      <m:dPr>
                        <m:ctrlPr>
                          <a:rPr lang="en-US" i="1" kern="0">
                            <a:latin typeface="Cambria Math" panose="02040503050406030204" pitchFamily="18" charset="0"/>
                          </a:rPr>
                        </m:ctrlPr>
                      </m:dPr>
                      <m:e>
                        <m:r>
                          <a:rPr lang="en-US" i="1" kern="0">
                            <a:latin typeface="Cambria Math" panose="02040503050406030204" pitchFamily="18" charset="0"/>
                          </a:rPr>
                          <m:t>8−12</m:t>
                        </m:r>
                      </m:e>
                    </m:d>
                    <m:r>
                      <a:rPr lang="en-US" i="1" kern="0">
                        <a:latin typeface="Cambria Math" panose="02040503050406030204" pitchFamily="18" charset="0"/>
                      </a:rPr>
                      <m:t>=−2</m:t>
                    </m:r>
                  </m:oMath>
                </a14:m>
                <a:endParaRPr lang="en-US" kern="0" dirty="0"/>
              </a:p>
              <a:p>
                <a:pPr lvl="1"/>
                <a:endParaRPr lang="en-SE" kern="0" dirty="0"/>
              </a:p>
              <a:p>
                <a:endParaRPr lang="en-SE" kern="0" dirty="0"/>
              </a:p>
              <a:p>
                <a:pPr lvl="1"/>
                <a:endParaRPr lang="en-SE" kern="0" dirty="0"/>
              </a:p>
            </p:txBody>
          </p:sp>
        </mc:Choice>
        <mc:Fallback xmlns="">
          <p:sp>
            <p:nvSpPr>
              <p:cNvPr id="40" name="Content Placeholder 2">
                <a:extLst>
                  <a:ext uri="{FF2B5EF4-FFF2-40B4-BE49-F238E27FC236}">
                    <a16:creationId xmlns:a16="http://schemas.microsoft.com/office/drawing/2014/main" id="{65459C0E-A770-41A8-A773-6618E96B7E2D}"/>
                  </a:ext>
                </a:extLst>
              </p:cNvPr>
              <p:cNvSpPr txBox="1">
                <a:spLocks noRot="1" noChangeAspect="1" noMove="1" noResize="1" noEditPoints="1" noAdjustHandles="1" noChangeArrowheads="1" noChangeShapeType="1" noTextEdit="1"/>
              </p:cNvSpPr>
              <p:nvPr/>
            </p:nvSpPr>
            <p:spPr bwMode="auto">
              <a:xfrm>
                <a:off x="4572000" y="4057881"/>
                <a:ext cx="4495800" cy="2978994"/>
              </a:xfrm>
              <a:prstGeom prst="rect">
                <a:avLst/>
              </a:prstGeom>
              <a:blipFill>
                <a:blip r:embed="rId4"/>
                <a:stretch>
                  <a:fillRect l="-813" t="-3074"/>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4040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ea typeface="ＭＳ Ｐゴシック" pitchFamily="34" charset="-128"/>
              </a:rPr>
              <a:t>Reinforcement Learning</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 y="5096490"/>
            <a:ext cx="4078214" cy="1486872"/>
          </a:xfrm>
          <a:prstGeom prst="rect">
            <a:avLst/>
          </a:prstGeom>
          <a:noFill/>
          <a:ln w="9525">
            <a:noFill/>
            <a:miter lim="800000"/>
            <a:headEnd/>
            <a:tailEnd/>
          </a:ln>
        </p:spPr>
      </p:pic>
      <p:grpSp>
        <p:nvGrpSpPr>
          <p:cNvPr id="16" name="Group 15"/>
          <p:cNvGrpSpPr/>
          <p:nvPr/>
        </p:nvGrpSpPr>
        <p:grpSpPr>
          <a:xfrm>
            <a:off x="-190501" y="4947260"/>
            <a:ext cx="3886200" cy="1834661"/>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grpSp>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42900" y="1524000"/>
                <a:ext cx="8286750" cy="3543301"/>
              </a:xfrm>
            </p:spPr>
            <p:txBody>
              <a:bodyPr>
                <a:normAutofit fontScale="92500" lnSpcReduction="10000"/>
              </a:bodyPr>
              <a:lstStyle/>
              <a:p>
                <a:pPr>
                  <a:lnSpc>
                    <a:spcPct val="80000"/>
                  </a:lnSpc>
                </a:pPr>
                <a:r>
                  <a:rPr lang="en-US" sz="2800" dirty="0">
                    <a:ea typeface="ＭＳ Ｐゴシック" pitchFamily="34" charset="-128"/>
                  </a:rPr>
                  <a:t>Recall: an MDP consists of:</a:t>
                </a:r>
              </a:p>
              <a:p>
                <a:pPr lvl="1">
                  <a:lnSpc>
                    <a:spcPct val="80000"/>
                  </a:lnSpc>
                </a:pPr>
                <a:r>
                  <a:rPr lang="en-US" sz="2400" dirty="0">
                    <a:ea typeface="ＭＳ Ｐゴシック" pitchFamily="34" charset="-128"/>
                  </a:rPr>
                  <a:t>Set of states </a:t>
                </a:r>
                <a14:m>
                  <m:oMath xmlns:m="http://schemas.openxmlformats.org/officeDocument/2006/math">
                    <m:r>
                      <a:rPr lang="en-US" sz="2400" i="1" dirty="0">
                        <a:latin typeface="Cambria Math" panose="02040503050406030204" pitchFamily="18" charset="0"/>
                        <a:ea typeface="ＭＳ Ｐゴシック" pitchFamily="34" charset="-128"/>
                      </a:rPr>
                      <m:t>𝑆</m:t>
                    </m:r>
                  </m:oMath>
                </a14:m>
                <a:endParaRPr lang="en-US" sz="2400" dirty="0">
                  <a:ea typeface="ＭＳ Ｐゴシック" pitchFamily="34" charset="-128"/>
                </a:endParaRPr>
              </a:p>
              <a:p>
                <a:pPr lvl="1">
                  <a:lnSpc>
                    <a:spcPct val="80000"/>
                  </a:lnSpc>
                </a:pPr>
                <a:r>
                  <a:rPr lang="en-US" sz="2400" dirty="0">
                    <a:ea typeface="ＭＳ Ｐゴシック" pitchFamily="34" charset="-128"/>
                  </a:rPr>
                  <a:t>Start state </a:t>
                </a:r>
                <a14:m>
                  <m:oMath xmlns:m="http://schemas.openxmlformats.org/officeDocument/2006/math">
                    <m:sSub>
                      <m:sSubPr>
                        <m:ctrlPr>
                          <a:rPr lang="en-US" sz="2400" i="1" dirty="0">
                            <a:latin typeface="Cambria Math" panose="02040503050406030204" pitchFamily="18" charset="0"/>
                            <a:ea typeface="ＭＳ Ｐゴシック" pitchFamily="34" charset="-128"/>
                          </a:rPr>
                        </m:ctrlPr>
                      </m:sSubPr>
                      <m:e>
                        <m:r>
                          <m:rPr>
                            <m:sty m:val="p"/>
                          </m:rPr>
                          <a:rPr lang="en-US" sz="2400" dirty="0">
                            <a:latin typeface="Cambria Math" panose="02040503050406030204" pitchFamily="18" charset="0"/>
                            <a:ea typeface="ＭＳ Ｐゴシック" pitchFamily="34" charset="-128"/>
                          </a:rPr>
                          <m:t>s</m:t>
                        </m:r>
                      </m:e>
                      <m:sub>
                        <m:r>
                          <a:rPr lang="en-US" sz="2400" dirty="0">
                            <a:latin typeface="Cambria Math" panose="02040503050406030204" pitchFamily="18" charset="0"/>
                            <a:ea typeface="ＭＳ Ｐゴシック" pitchFamily="34" charset="-128"/>
                          </a:rPr>
                          <m:t>0</m:t>
                        </m:r>
                      </m:sub>
                    </m:sSub>
                  </m:oMath>
                </a14:m>
                <a:endParaRPr lang="en-US" sz="2400" baseline="-25000" dirty="0">
                  <a:ea typeface="ＭＳ Ｐゴシック" pitchFamily="34" charset="-128"/>
                </a:endParaRPr>
              </a:p>
              <a:p>
                <a:pPr lvl="1">
                  <a:lnSpc>
                    <a:spcPct val="80000"/>
                  </a:lnSpc>
                </a:pPr>
                <a:r>
                  <a:rPr lang="en-US" sz="2400" dirty="0">
                    <a:ea typeface="ＭＳ Ｐゴシック" pitchFamily="34" charset="-128"/>
                  </a:rPr>
                  <a:t>Set of actions </a:t>
                </a:r>
                <a14:m>
                  <m:oMath xmlns:m="http://schemas.openxmlformats.org/officeDocument/2006/math">
                    <m:r>
                      <a:rPr lang="en-US" sz="2400" i="1" dirty="0">
                        <a:latin typeface="Cambria Math" panose="02040503050406030204" pitchFamily="18" charset="0"/>
                        <a:ea typeface="ＭＳ Ｐゴシック" pitchFamily="34" charset="-128"/>
                      </a:rPr>
                      <m:t>𝐴</m:t>
                    </m:r>
                  </m:oMath>
                </a14:m>
                <a:endParaRPr lang="en-US" sz="2400" dirty="0">
                  <a:ea typeface="ＭＳ Ｐゴシック" pitchFamily="34" charset="-128"/>
                </a:endParaRPr>
              </a:p>
              <a:p>
                <a:pPr lvl="1">
                  <a:lnSpc>
                    <a:spcPct val="80000"/>
                  </a:lnSpc>
                </a:pPr>
                <a:r>
                  <a:rPr lang="en-US" sz="2400" dirty="0">
                    <a:ea typeface="ＭＳ Ｐゴシック" pitchFamily="34" charset="-128"/>
                  </a:rPr>
                  <a:t>Transitions and rewards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a14:m>
                <a:r>
                  <a:rPr lang="en-US" sz="2400" dirty="0">
                    <a:ea typeface="ＭＳ Ｐゴシック" pitchFamily="34" charset="-128"/>
                  </a:rPr>
                  <a:t> </a:t>
                </a:r>
                <a:r>
                  <a:rPr lang="en-US" altLang="ja-JP" sz="2400" dirty="0">
                    <a:ea typeface="ＭＳ Ｐゴシック" pitchFamily="34" charset="-128"/>
                  </a:rPr>
                  <a:t>(w. discount </a:t>
                </a:r>
                <a14:m>
                  <m:oMath xmlns:m="http://schemas.openxmlformats.org/officeDocument/2006/math">
                    <m:r>
                      <a:rPr lang="en-US" altLang="ja-JP" sz="2400" i="1" dirty="0">
                        <a:latin typeface="Cambria Math" panose="02040503050406030204" pitchFamily="18" charset="0"/>
                        <a:ea typeface="ＭＳ Ｐゴシック" pitchFamily="34" charset="-128"/>
                        <a:sym typeface="Symbol" pitchFamily="18" charset="2"/>
                      </a:rPr>
                      <m:t></m:t>
                    </m:r>
                  </m:oMath>
                </a14:m>
                <a:r>
                  <a:rPr lang="en-US" altLang="ja-JP" sz="2400" dirty="0">
                    <a:ea typeface="ＭＳ Ｐゴシック" pitchFamily="34" charset="-128"/>
                  </a:rPr>
                  <a:t>)</a:t>
                </a:r>
                <a:endParaRPr lang="en-US" sz="1400" dirty="0">
                  <a:ea typeface="ＭＳ Ｐゴシック" pitchFamily="34" charset="-128"/>
                  <a:sym typeface="Symbol" pitchFamily="18" charset="2"/>
                </a:endParaRPr>
              </a:p>
              <a:p>
                <a:r>
                  <a:rPr lang="en-US" sz="2800" dirty="0">
                    <a:ea typeface="ＭＳ Ｐゴシック" pitchFamily="34" charset="-128"/>
                    <a:sym typeface="Symbol" pitchFamily="18" charset="2"/>
                  </a:rPr>
                  <a:t>But now the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ea typeface="ＭＳ Ｐゴシック" pitchFamily="34" charset="-128"/>
                  </a:rPr>
                  <a:t> is unknown</a:t>
                </a:r>
                <a:endParaRPr lang="en-US" altLang="ja-JP" sz="2800" dirty="0">
                  <a:ea typeface="ＭＳ Ｐゴシック" pitchFamily="34" charset="-128"/>
                  <a:sym typeface="Symbol" pitchFamily="18" charset="2"/>
                </a:endParaRPr>
              </a:p>
              <a:p>
                <a:pPr lvl="1"/>
                <a:r>
                  <a:rPr lang="en-US" sz="2400" dirty="0"/>
                  <a:t>Unknown reward </a:t>
                </a:r>
                <a14:m>
                  <m:oMath xmlns:m="http://schemas.openxmlformats.org/officeDocument/2006/math">
                    <m:r>
                      <a:rPr lang="en-US" sz="2400" i="1">
                        <a:latin typeface="Cambria Math" panose="02040503050406030204" pitchFamily="18" charset="0"/>
                      </a:rPr>
                      <m:t>𝑟</m:t>
                    </m:r>
                  </m:oMath>
                </a14:m>
                <a:r>
                  <a:rPr lang="en-US" sz="2400" dirty="0"/>
                  <a:t> and next state </a:t>
                </a:r>
                <a14:m>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denoted as state transition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oMath>
                </a14:m>
                <a:r>
                  <a:rPr lang="en-US" sz="2400" dirty="0"/>
                  <a:t>, if agent takes action </a:t>
                </a:r>
                <a14:m>
                  <m:oMath xmlns:m="http://schemas.openxmlformats.org/officeDocument/2006/math">
                    <m:r>
                      <a:rPr lang="en-US" sz="2400" i="1">
                        <a:latin typeface="Cambria Math" panose="02040503050406030204" pitchFamily="18" charset="0"/>
                      </a:rPr>
                      <m:t>𝑎</m:t>
                    </m:r>
                  </m:oMath>
                </a14:m>
                <a:r>
                  <a:rPr lang="en-US" sz="2400" dirty="0"/>
                  <a:t> in state </a:t>
                </a:r>
                <a14:m>
                  <m:oMath xmlns:m="http://schemas.openxmlformats.org/officeDocument/2006/math">
                    <m:r>
                      <a:rPr lang="en-US" sz="2400" i="1">
                        <a:latin typeface="Cambria Math" panose="02040503050406030204" pitchFamily="18" charset="0"/>
                      </a:rPr>
                      <m:t>𝑠</m:t>
                    </m:r>
                  </m:oMath>
                </a14:m>
                <a:r>
                  <a:rPr lang="en-US" sz="2400" dirty="0"/>
                  <a:t>. </a:t>
                </a:r>
                <a:endParaRPr lang="en-US" sz="2400" dirty="0">
                  <a:ea typeface="ＭＳ Ｐゴシック" pitchFamily="34" charset="-128"/>
                  <a:sym typeface="Symbol" pitchFamily="18" charset="2"/>
                </a:endParaRPr>
              </a:p>
              <a:p>
                <a:pPr lvl="1"/>
                <a:r>
                  <a:rPr lang="en-US" sz="2400" dirty="0">
                    <a:ea typeface="ＭＳ Ｐゴシック" pitchFamily="34" charset="-128"/>
                    <a:sym typeface="Symbol" pitchFamily="18" charset="2"/>
                  </a:rPr>
                  <a:t>Agent must learn the optimal policy </a:t>
                </a:r>
                <a14:m>
                  <m:oMath xmlns:m="http://schemas.openxmlformats.org/officeDocument/2006/math">
                    <m:r>
                      <a:rPr lang="en-US" sz="2400" i="1">
                        <a:latin typeface="Cambria Math" panose="02040503050406030204" pitchFamily="18" charset="0"/>
                        <a:ea typeface="ＭＳ Ｐゴシック" pitchFamily="34" charset="-128"/>
                      </a:rPr>
                      <m:t>𝜋</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𝑎</m:t>
                    </m:r>
                    <m:r>
                      <a:rPr lang="en-US" sz="2400" i="1">
                        <a:latin typeface="Cambria Math" panose="02040503050406030204" pitchFamily="18" charset="0"/>
                        <a:ea typeface="ＭＳ Ｐゴシック" pitchFamily="34" charset="-128"/>
                      </a:rPr>
                      <m:t>|</m:t>
                    </m:r>
                    <m:r>
                      <a:rPr lang="en-US" sz="2400" i="1">
                        <a:latin typeface="Cambria Math" panose="02040503050406030204" pitchFamily="18" charset="0"/>
                        <a:ea typeface="ＭＳ Ｐゴシック" pitchFamily="34" charset="-128"/>
                      </a:rPr>
                      <m:t>𝑠</m:t>
                    </m:r>
                    <m:r>
                      <a:rPr lang="en-US" sz="2400" i="1">
                        <a:latin typeface="Cambria Math" panose="02040503050406030204" pitchFamily="18" charset="0"/>
                        <a:ea typeface="ＭＳ Ｐゴシック" pitchFamily="34" charset="-128"/>
                      </a:rPr>
                      <m:t>)</m:t>
                    </m:r>
                  </m:oMath>
                </a14:m>
                <a:r>
                  <a:rPr lang="en-US" sz="2400" dirty="0">
                    <a:ea typeface="ＭＳ Ｐゴシック" pitchFamily="34" charset="-128"/>
                    <a:sym typeface="Symbol" pitchFamily="18" charset="2"/>
                  </a:rPr>
                  <a:t> by trial-and-error.</a:t>
                </a: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42900" y="1524000"/>
                <a:ext cx="8286750" cy="3543301"/>
              </a:xfrm>
              <a:blipFill>
                <a:blip r:embed="rId4"/>
                <a:stretch>
                  <a:fillRect l="-1103" t="-4819"/>
                </a:stretch>
              </a:blipFill>
            </p:spPr>
            <p:txBody>
              <a:bodyPr/>
              <a:lstStyle/>
              <a:p>
                <a:r>
                  <a:rPr lang="en-SE">
                    <a:noFill/>
                  </a:rPr>
                  <a:t> </a:t>
                </a:r>
              </a:p>
            </p:txBody>
          </p:sp>
        </mc:Fallback>
      </mc:AlternateContent>
      <p:pic>
        <p:nvPicPr>
          <p:cNvPr id="2" name="Picture 1">
            <a:extLst>
              <a:ext uri="{FF2B5EF4-FFF2-40B4-BE49-F238E27FC236}">
                <a16:creationId xmlns:a16="http://schemas.microsoft.com/office/drawing/2014/main" id="{8570FD22-3012-43AC-83C7-84A166893C80}"/>
              </a:ext>
            </a:extLst>
          </p:cNvPr>
          <p:cNvPicPr>
            <a:picLocks noChangeAspect="1"/>
          </p:cNvPicPr>
          <p:nvPr/>
        </p:nvPicPr>
        <p:blipFill>
          <a:blip r:embed="rId5"/>
          <a:stretch>
            <a:fillRect/>
          </a:stretch>
        </p:blipFill>
        <p:spPr>
          <a:xfrm>
            <a:off x="4269177" y="5096490"/>
            <a:ext cx="4712167" cy="144249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0CE514-C78C-42FC-81D9-AF9633975BDD}"/>
                  </a:ext>
                </a:extLst>
              </p:cNvPr>
              <p:cNvSpPr/>
              <p:nvPr/>
            </p:nvSpPr>
            <p:spPr>
              <a:xfrm>
                <a:off x="5638800" y="5978047"/>
                <a:ext cx="17288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e>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e>
                      </m:d>
                    </m:oMath>
                  </m:oMathPara>
                </a14:m>
                <a:endParaRPr lang="en-SE" sz="2400" dirty="0"/>
              </a:p>
            </p:txBody>
          </p:sp>
        </mc:Choice>
        <mc:Fallback xmlns="">
          <p:sp>
            <p:nvSpPr>
              <p:cNvPr id="3" name="Rectangle 2">
                <a:extLst>
                  <a:ext uri="{FF2B5EF4-FFF2-40B4-BE49-F238E27FC236}">
                    <a16:creationId xmlns:a16="http://schemas.microsoft.com/office/drawing/2014/main" id="{0C0CE514-C78C-42FC-81D9-AF9633975BDD}"/>
                  </a:ext>
                </a:extLst>
              </p:cNvPr>
              <p:cNvSpPr>
                <a:spLocks noRot="1" noChangeAspect="1" noMove="1" noResize="1" noEditPoints="1" noAdjustHandles="1" noChangeArrowheads="1" noChangeShapeType="1" noTextEdit="1"/>
              </p:cNvSpPr>
              <p:nvPr/>
            </p:nvSpPr>
            <p:spPr>
              <a:xfrm>
                <a:off x="5638800" y="5978047"/>
                <a:ext cx="1728807" cy="461665"/>
              </a:xfrm>
              <a:prstGeom prst="rect">
                <a:avLst/>
              </a:prstGeom>
              <a:blipFill>
                <a:blip r:embed="rId6"/>
                <a:stretch>
                  <a:fillRect b="-13333"/>
                </a:stretch>
              </a:blipFill>
            </p:spPr>
            <p:txBody>
              <a:bodyPr/>
              <a:lstStyle/>
              <a:p>
                <a:r>
                  <a:rPr lang="en-SE">
                    <a:noFill/>
                  </a:rPr>
                  <a:t> </a:t>
                </a:r>
              </a:p>
            </p:txBody>
          </p:sp>
        </mc:Fallback>
      </mc:AlternateContent>
      <p:sp>
        <p:nvSpPr>
          <p:cNvPr id="17" name="Slide Number Placeholder 3">
            <a:extLst>
              <a:ext uri="{FF2B5EF4-FFF2-40B4-BE49-F238E27FC236}">
                <a16:creationId xmlns:a16="http://schemas.microsoft.com/office/drawing/2014/main" id="{2EE972F6-E7B1-4897-A03D-7E8D7192B69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a:t>
            </a:fld>
            <a:endParaRPr lang="en-US" altLang="zh-CN" dirty="0"/>
          </a:p>
        </p:txBody>
      </p:sp>
    </p:spTree>
    <p:extLst>
      <p:ext uri="{BB962C8B-B14F-4D97-AF65-F5344CB8AC3E}">
        <p14:creationId xmlns:p14="http://schemas.microsoft.com/office/powerpoint/2010/main" val="30370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CA9F-04C6-4E01-8690-AFB718F3705B}"/>
              </a:ext>
            </a:extLst>
          </p:cNvPr>
          <p:cNvSpPr>
            <a:spLocks noGrp="1"/>
          </p:cNvSpPr>
          <p:nvPr>
            <p:ph type="title"/>
          </p:nvPr>
        </p:nvSpPr>
        <p:spPr/>
        <p:txBody>
          <a:bodyPr/>
          <a:lstStyle/>
          <a:p>
            <a:r>
              <a:rPr lang="en-US" sz="3600" dirty="0"/>
              <a:t>MC Prediction for </a:t>
            </a:r>
            <a:r>
              <a:rPr lang="en-US" sz="3600" dirty="0" err="1"/>
              <a:t>MiniGW</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86BF83-AD10-49D9-BA07-74DD16DAFA66}"/>
                  </a:ext>
                </a:extLst>
              </p:cNvPr>
              <p:cNvSpPr>
                <a:spLocks noGrp="1"/>
              </p:cNvSpPr>
              <p:nvPr>
                <p:ph idx="1"/>
              </p:nvPr>
            </p:nvSpPr>
            <p:spPr>
              <a:xfrm>
                <a:off x="457200" y="1295400"/>
                <a:ext cx="6019800" cy="5105400"/>
              </a:xfrm>
            </p:spPr>
            <p:txBody>
              <a:bodyPr>
                <a:normAutofit fontScale="77500" lnSpcReduction="20000"/>
              </a:bodyPr>
              <a:lstStyle/>
              <a:p>
                <a:r>
                  <a:rPr lang="en-US" dirty="0"/>
                  <a:t>From Policy Evaluation, we have derived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oMath>
                </a14:m>
                <a:r>
                  <a:rPr lang="en-US" dirty="0"/>
                  <a:t>. But the MC predicted value functions are inaccurate due to limited sampling: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oMath>
                </a14:m>
                <a:r>
                  <a:rPr lang="en-US" dirty="0"/>
                  <a:t>, since both episodes 1 and 2 start from </a:t>
                </a:r>
                <a14:m>
                  <m:oMath xmlns:m="http://schemas.openxmlformats.org/officeDocument/2006/math">
                    <m:r>
                      <a:rPr lang="en-US" i="1">
                        <a:latin typeface="Cambria Math" panose="02040503050406030204" pitchFamily="18" charset="0"/>
                      </a:rPr>
                      <m:t>𝐵</m:t>
                    </m:r>
                  </m:oMath>
                </a14:m>
                <a:r>
                  <a:rPr lang="en-US" dirty="0"/>
                  <a:t> and end in </a:t>
                </a:r>
                <a14:m>
                  <m:oMath xmlns:m="http://schemas.openxmlformats.org/officeDocument/2006/math">
                    <m:r>
                      <a:rPr lang="en-US" i="1">
                        <a:latin typeface="Cambria Math" panose="02040503050406030204" pitchFamily="18" charset="0"/>
                      </a:rPr>
                      <m:t>𝐷</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=−2</m:t>
                    </m:r>
                  </m:oMath>
                </a14:m>
                <a:r>
                  <a:rPr lang="en-US" dirty="0"/>
                  <a:t>, since episodes 3 and 4 start from </a:t>
                </a:r>
                <a14:m>
                  <m:oMath xmlns:m="http://schemas.openxmlformats.org/officeDocument/2006/math">
                    <m:r>
                      <a:rPr lang="en-US" i="1">
                        <a:latin typeface="Cambria Math" panose="02040503050406030204" pitchFamily="18" charset="0"/>
                      </a:rPr>
                      <m:t>𝐸</m:t>
                    </m:r>
                  </m:oMath>
                </a14:m>
                <a:r>
                  <a:rPr lang="en-US" dirty="0"/>
                  <a:t> and end in either </a:t>
                </a:r>
                <a14:m>
                  <m:oMath xmlns:m="http://schemas.openxmlformats.org/officeDocument/2006/math">
                    <m:r>
                      <a:rPr lang="en-US" i="1">
                        <a:latin typeface="Cambria Math" panose="02040503050406030204" pitchFamily="18" charset="0"/>
                      </a:rPr>
                      <m:t>𝐷</m:t>
                    </m:r>
                  </m:oMath>
                </a14:m>
                <a:r>
                  <a:rPr lang="en-US" dirty="0"/>
                  <a:t> or </a:t>
                </a:r>
                <a14:m>
                  <m:oMath xmlns:m="http://schemas.openxmlformats.org/officeDocument/2006/math">
                    <m:r>
                      <a:rPr lang="en-US" i="1">
                        <a:latin typeface="Cambria Math" panose="02040503050406030204" pitchFamily="18" charset="0"/>
                      </a:rPr>
                      <m:t>𝐴</m:t>
                    </m:r>
                  </m:oMath>
                </a14:m>
                <a:r>
                  <a:rPr lang="en-US" dirty="0"/>
                  <a:t> with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a:t>
                </a:r>
              </a:p>
              <a:p>
                <a:r>
                  <a:rPr lang="en-US" dirty="0"/>
                  <a:t>If we sample more data, then we can estimate more accurate values.</a:t>
                </a:r>
              </a:p>
              <a:p>
                <a:r>
                  <a:rPr lang="en-US" dirty="0"/>
                  <a:t>MC learning is not sample-efficient, since value function of each state must be learned separately.</a:t>
                </a:r>
              </a:p>
              <a:p>
                <a:endParaRPr lang="en-US" dirty="0"/>
              </a:p>
            </p:txBody>
          </p:sp>
        </mc:Choice>
        <mc:Fallback xmlns="">
          <p:sp>
            <p:nvSpPr>
              <p:cNvPr id="3" name="Content Placeholder 2">
                <a:extLst>
                  <a:ext uri="{FF2B5EF4-FFF2-40B4-BE49-F238E27FC236}">
                    <a16:creationId xmlns:a16="http://schemas.microsoft.com/office/drawing/2014/main" id="{3386BF83-AD10-49D9-BA07-74DD16DAFA66}"/>
                  </a:ext>
                </a:extLst>
              </p:cNvPr>
              <p:cNvSpPr>
                <a:spLocks noGrp="1" noRot="1" noChangeAspect="1" noMove="1" noResize="1" noEditPoints="1" noAdjustHandles="1" noChangeArrowheads="1" noChangeShapeType="1" noTextEdit="1"/>
              </p:cNvSpPr>
              <p:nvPr>
                <p:ph idx="1"/>
              </p:nvPr>
            </p:nvSpPr>
            <p:spPr>
              <a:xfrm>
                <a:off x="457200" y="1295400"/>
                <a:ext cx="6019800" cy="5105400"/>
              </a:xfrm>
              <a:blipFill>
                <a:blip r:embed="rId3"/>
                <a:stretch>
                  <a:fillRect l="-1417" t="-2509" r="-26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1FEFB20-A69D-475C-9E1F-BF7C2AFE8139}"/>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5" name="TextBox 4">
            <a:extLst>
              <a:ext uri="{FF2B5EF4-FFF2-40B4-BE49-F238E27FC236}">
                <a16:creationId xmlns:a16="http://schemas.microsoft.com/office/drawing/2014/main" id="{2BA7DF5C-5B9B-477E-846B-515F54ED489A}"/>
              </a:ext>
            </a:extLst>
          </p:cNvPr>
          <p:cNvSpPr txBox="1"/>
          <p:nvPr/>
        </p:nvSpPr>
        <p:spPr>
          <a:xfrm>
            <a:off x="6882962" y="1828800"/>
            <a:ext cx="2057400" cy="415498"/>
          </a:xfrm>
          <a:prstGeom prst="rect">
            <a:avLst/>
          </a:prstGeom>
          <a:noFill/>
        </p:spPr>
        <p:txBody>
          <a:bodyPr wrap="square" rtlCol="0">
            <a:spAutoFit/>
          </a:bodyPr>
          <a:lstStyle/>
          <a:p>
            <a:pPr algn="ctr"/>
            <a:r>
              <a:rPr lang="en-US" sz="2100" dirty="0">
                <a:solidFill>
                  <a:schemeClr val="accent2"/>
                </a:solidFill>
                <a:latin typeface="Palatino"/>
                <a:cs typeface="Palatino"/>
              </a:rPr>
              <a:t>Output Values</a:t>
            </a:r>
            <a:endParaRPr lang="en-US" dirty="0">
              <a:solidFill>
                <a:schemeClr val="accent2"/>
              </a:solidFill>
              <a:latin typeface="Palatino"/>
              <a:cs typeface="Palatino"/>
            </a:endParaRPr>
          </a:p>
        </p:txBody>
      </p:sp>
      <p:sp>
        <p:nvSpPr>
          <p:cNvPr id="6" name="TextBox 5">
            <a:extLst>
              <a:ext uri="{FF2B5EF4-FFF2-40B4-BE49-F238E27FC236}">
                <a16:creationId xmlns:a16="http://schemas.microsoft.com/office/drawing/2014/main" id="{BD01647C-2D72-47C2-897D-41F37D1F2FB5}"/>
              </a:ext>
            </a:extLst>
          </p:cNvPr>
          <p:cNvSpPr txBox="1"/>
          <p:nvPr/>
        </p:nvSpPr>
        <p:spPr>
          <a:xfrm>
            <a:off x="6825812" y="4457700"/>
            <a:ext cx="2228850" cy="784830"/>
          </a:xfrm>
          <a:prstGeom prst="rect">
            <a:avLst/>
          </a:prstGeom>
          <a:noFill/>
        </p:spPr>
        <p:txBody>
          <a:bodyPr wrap="square" rtlCol="0">
            <a:spAutoFit/>
          </a:bodyPr>
          <a:lstStyle/>
          <a:p>
            <a:pPr algn="ctr"/>
            <a:r>
              <a:rPr lang="en-US" sz="1500" i="1" dirty="0">
                <a:solidFill>
                  <a:schemeClr val="accent2"/>
                </a:solidFill>
                <a:latin typeface="Palatino"/>
                <a:cs typeface="Palatino"/>
              </a:rPr>
              <a:t>If B and E both go to C under this policy, how can their values be different?</a:t>
            </a:r>
          </a:p>
        </p:txBody>
      </p:sp>
      <p:graphicFrame>
        <p:nvGraphicFramePr>
          <p:cNvPr id="7" name="Table 6">
            <a:extLst>
              <a:ext uri="{FF2B5EF4-FFF2-40B4-BE49-F238E27FC236}">
                <a16:creationId xmlns:a16="http://schemas.microsoft.com/office/drawing/2014/main" id="{FFC86B8B-76CE-4307-994E-E186052B95BC}"/>
              </a:ext>
            </a:extLst>
          </p:cNvPr>
          <p:cNvGraphicFramePr>
            <a:graphicFrameLocks noGrp="1"/>
          </p:cNvGraphicFramePr>
          <p:nvPr/>
        </p:nvGraphicFramePr>
        <p:xfrm>
          <a:off x="6963103" y="234551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l"/>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400" dirty="0">
                        <a:latin typeface="Calibri" pitchFamily="34" charset="0"/>
                      </a:endParaRPr>
                    </a:p>
                  </a:txBody>
                  <a:tcPr marL="62617" marR="62617" marT="31309" marB="31309"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71A6DB86-9B3A-431C-8296-8C4E6C2FBA5F}"/>
              </a:ext>
            </a:extLst>
          </p:cNvPr>
          <p:cNvSpPr txBox="1"/>
          <p:nvPr/>
        </p:nvSpPr>
        <p:spPr>
          <a:xfrm>
            <a:off x="702025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+8</a:t>
            </a:r>
          </a:p>
        </p:txBody>
      </p:sp>
      <p:sp>
        <p:nvSpPr>
          <p:cNvPr id="9" name="TextBox 8">
            <a:extLst>
              <a:ext uri="{FF2B5EF4-FFF2-40B4-BE49-F238E27FC236}">
                <a16:creationId xmlns:a16="http://schemas.microsoft.com/office/drawing/2014/main" id="{5E90C8A5-B998-423C-8B6B-14207C916F96}"/>
              </a:ext>
            </a:extLst>
          </p:cNvPr>
          <p:cNvSpPr txBox="1"/>
          <p:nvPr/>
        </p:nvSpPr>
        <p:spPr>
          <a:xfrm>
            <a:off x="7675279"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+4</a:t>
            </a:r>
          </a:p>
        </p:txBody>
      </p:sp>
      <p:sp>
        <p:nvSpPr>
          <p:cNvPr id="10" name="TextBox 9">
            <a:extLst>
              <a:ext uri="{FF2B5EF4-FFF2-40B4-BE49-F238E27FC236}">
                <a16:creationId xmlns:a16="http://schemas.microsoft.com/office/drawing/2014/main" id="{EE9B168A-8974-4CAC-A825-010E99A4FA4C}"/>
              </a:ext>
            </a:extLst>
          </p:cNvPr>
          <p:cNvSpPr txBox="1"/>
          <p:nvPr/>
        </p:nvSpPr>
        <p:spPr>
          <a:xfrm>
            <a:off x="8334703" y="297415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1" name="TextBox 10">
            <a:extLst>
              <a:ext uri="{FF2B5EF4-FFF2-40B4-BE49-F238E27FC236}">
                <a16:creationId xmlns:a16="http://schemas.microsoft.com/office/drawing/2014/main" id="{52682939-A7B0-4E14-98E0-8811DDDAF7BD}"/>
              </a:ext>
            </a:extLst>
          </p:cNvPr>
          <p:cNvSpPr txBox="1"/>
          <p:nvPr/>
        </p:nvSpPr>
        <p:spPr>
          <a:xfrm>
            <a:off x="7706053" y="2345509"/>
            <a:ext cx="685800" cy="369332"/>
          </a:xfrm>
          <a:prstGeom prst="rect">
            <a:avLst/>
          </a:prstGeom>
          <a:noFill/>
        </p:spPr>
        <p:txBody>
          <a:bodyPr wrap="square" rtlCol="0">
            <a:spAutoFit/>
          </a:bodyPr>
          <a:lstStyle/>
          <a:p>
            <a:pPr algn="ctr"/>
            <a:r>
              <a:rPr lang="en-US" dirty="0">
                <a:solidFill>
                  <a:srgbClr val="FF0000"/>
                </a:solidFill>
                <a:latin typeface="Palatino"/>
                <a:cs typeface="Palatino"/>
              </a:rPr>
              <a:t>-10</a:t>
            </a:r>
          </a:p>
        </p:txBody>
      </p:sp>
      <p:sp>
        <p:nvSpPr>
          <p:cNvPr id="12" name="TextBox 11">
            <a:extLst>
              <a:ext uri="{FF2B5EF4-FFF2-40B4-BE49-F238E27FC236}">
                <a16:creationId xmlns:a16="http://schemas.microsoft.com/office/drawing/2014/main" id="{C1EDF3C4-9648-49BB-B206-779D2F2928A1}"/>
              </a:ext>
            </a:extLst>
          </p:cNvPr>
          <p:cNvSpPr txBox="1"/>
          <p:nvPr/>
        </p:nvSpPr>
        <p:spPr>
          <a:xfrm>
            <a:off x="7706053" y="3647993"/>
            <a:ext cx="685800" cy="369332"/>
          </a:xfrm>
          <a:prstGeom prst="rect">
            <a:avLst/>
          </a:prstGeom>
          <a:noFill/>
        </p:spPr>
        <p:txBody>
          <a:bodyPr wrap="square" rtlCol="0">
            <a:spAutoFit/>
          </a:bodyPr>
          <a:lstStyle/>
          <a:p>
            <a:pPr algn="ctr"/>
            <a:r>
              <a:rPr lang="en-US" dirty="0">
                <a:solidFill>
                  <a:srgbClr val="FF0000"/>
                </a:solidFill>
                <a:latin typeface="Palatino"/>
                <a:cs typeface="Palatino"/>
              </a:rPr>
              <a:t>-2</a:t>
            </a:r>
          </a:p>
        </p:txBody>
      </p:sp>
    </p:spTree>
    <p:extLst>
      <p:ext uri="{BB962C8B-B14F-4D97-AF65-F5344CB8AC3E}">
        <p14:creationId xmlns:p14="http://schemas.microsoft.com/office/powerpoint/2010/main" val="10041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=0.5</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14400"/>
                <a:ext cx="8229600" cy="5951376"/>
              </a:xfrm>
            </p:spPr>
            <p:txBody>
              <a:bodyPr>
                <a:normAutofit fontScale="62500" lnSpcReduction="20000"/>
              </a:bodyPr>
              <a:lstStyle/>
              <a:p>
                <a:r>
                  <a:rPr lang="en-US" dirty="0"/>
                  <a:t>4 episodes with transitions {(B, east, C), (C, east, D)}.</a:t>
                </a:r>
              </a:p>
              <a:p>
                <a:r>
                  <a:rPr lang="en-US" b="0" dirty="0"/>
                  <a:t>TD update: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b="0" i="1" smtClean="0">
                            <a:latin typeface="Cambria Math" panose="02040503050406030204" pitchFamily="18" charset="0"/>
                          </a:rPr>
                        </m:ctrlPr>
                      </m:sSubPr>
                      <m:e>
                        <m:r>
                          <a:rPr lang="en-US" i="1">
                            <a:latin typeface="Cambria Math" panose="02040503050406030204" pitchFamily="18" charset="0"/>
                          </a:rPr>
                          <m:t>←</m:t>
                        </m:r>
                      </m:e>
                      <m:sub>
                        <m:r>
                          <a:rPr lang="en-US" b="0" i="1" smtClean="0">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r>
                          <a:rPr lang="en-US" b="0" i="1" smtClean="0">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chemeClr val="tx1"/>
                            </a:solidFill>
                            <a:latin typeface="Cambria Math" panose="02040503050406030204" pitchFamily="18" charset="0"/>
                          </a:rPr>
                          <m:t>4.5−(−.5)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10−4.5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1.5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6.75−1.5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3.625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6.75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10−6.75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7.875</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3.625</m:t>
                    </m:r>
                    <m:r>
                      <a:rPr lang="en-US" i="1">
                        <a:latin typeface="Cambria Math" panose="02040503050406030204" pitchFamily="18" charset="0"/>
                      </a:rPr>
                      <m:t>+</m:t>
                    </m:r>
                    <m:r>
                      <a:rPr lang="en-US" i="1" smtClean="0">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+7.875</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3.625</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5.25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7.875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smtClean="0">
                            <a:solidFill>
                              <a:schemeClr val="tx1"/>
                            </a:solidFill>
                            <a:latin typeface="Cambria Math" panose="02040503050406030204" pitchFamily="18" charset="0"/>
                          </a:rPr>
                          <m:t>7.875</m:t>
                        </m:r>
                      </m:e>
                    </m:d>
                    <m:r>
                      <a:rPr lang="en-US" i="1">
                        <a:latin typeface="Cambria Math" panose="02040503050406030204" pitchFamily="18" charset="0"/>
                      </a:rPr>
                      <m:t>=</m:t>
                    </m:r>
                    <m:r>
                      <a:rPr lang="en-US" i="1">
                        <a:solidFill>
                          <a:srgbClr val="C00000"/>
                        </a:solidFill>
                        <a:latin typeface="Cambria Math" panose="02040503050406030204" pitchFamily="18" charset="0"/>
                      </a:rPr>
                      <m:t>8.4375</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m:t>
                    </m:r>
                  </m:oMath>
                </a14:m>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14400"/>
                <a:ext cx="8229600" cy="5951376"/>
              </a:xfrm>
              <a:blipFill>
                <a:blip r:embed="rId4"/>
                <a:stretch>
                  <a:fillRect l="-667" t="-14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770513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F5C91F1-16A4-4922-B0E0-10A77CB807B0}"/>
                  </a:ext>
                </a:extLst>
              </p:cNvPr>
              <p:cNvSpPr>
                <a:spLocks noGrp="1"/>
              </p:cNvSpPr>
              <p:nvPr>
                <p:ph type="title"/>
              </p:nvPr>
            </p:nvSpPr>
            <p:spPr>
              <a:xfrm>
                <a:off x="448733" y="0"/>
                <a:ext cx="8229600" cy="868362"/>
              </a:xfrm>
            </p:spPr>
            <p:txBody>
              <a:bodyPr/>
              <a:lstStyle/>
              <a:p>
                <a:r>
                  <a:rPr lang="en-US" sz="3600" dirty="0"/>
                  <a:t>TD Learning, </a:t>
                </a:r>
                <a14:m>
                  <m:oMath xmlns:m="http://schemas.openxmlformats.org/officeDocument/2006/math">
                    <m:r>
                      <a:rPr lang="en-US" sz="3600" i="1">
                        <a:latin typeface="Cambria Math" panose="02040503050406030204" pitchFamily="18" charset="0"/>
                      </a:rPr>
                      <m:t>𝛼</m:t>
                    </m:r>
                    <m:r>
                      <a:rPr lang="en-US" sz="3600" b="0" i="1" smtClean="0">
                        <a:latin typeface="Cambria Math" panose="02040503050406030204" pitchFamily="18" charset="0"/>
                      </a:rPr>
                      <m:t>=0.9</m:t>
                    </m:r>
                  </m:oMath>
                </a14:m>
                <a:endParaRPr lang="en-SE" sz="3600" dirty="0"/>
              </a:p>
            </p:txBody>
          </p:sp>
        </mc:Choice>
        <mc:Fallback xmlns="">
          <p:sp>
            <p:nvSpPr>
              <p:cNvPr id="2" name="Title 1">
                <a:extLst>
                  <a:ext uri="{FF2B5EF4-FFF2-40B4-BE49-F238E27FC236}">
                    <a16:creationId xmlns:a16="http://schemas.microsoft.com/office/drawing/2014/main" id="{6F5C91F1-16A4-4922-B0E0-10A77CB807B0}"/>
                  </a:ext>
                </a:extLst>
              </p:cNvPr>
              <p:cNvSpPr>
                <a:spLocks noGrp="1" noRot="1" noChangeAspect="1" noMove="1" noResize="1" noEditPoints="1" noAdjustHandles="1" noChangeArrowheads="1" noChangeShapeType="1" noTextEdit="1"/>
              </p:cNvSpPr>
              <p:nvPr>
                <p:ph type="title"/>
              </p:nvPr>
            </p:nvSpPr>
            <p:spPr>
              <a:xfrm>
                <a:off x="448733" y="0"/>
                <a:ext cx="8229600" cy="868362"/>
              </a:xfrm>
              <a:blipFill>
                <a:blip r:embed="rId3"/>
                <a:stretch>
                  <a:fillRect b="-1408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3900D8-CBA1-4A1D-B15F-3C9FF2F79949}"/>
                  </a:ext>
                </a:extLst>
              </p:cNvPr>
              <p:cNvSpPr>
                <a:spLocks noGrp="1"/>
              </p:cNvSpPr>
              <p:nvPr>
                <p:ph idx="1"/>
              </p:nvPr>
            </p:nvSpPr>
            <p:spPr>
              <a:xfrm>
                <a:off x="457200" y="990600"/>
                <a:ext cx="8229600" cy="5875176"/>
              </a:xfrm>
            </p:spPr>
            <p:txBody>
              <a:bodyPr>
                <a:normAutofit fontScale="62500" lnSpcReduction="20000"/>
              </a:bodyPr>
              <a:lstStyle/>
              <a:p>
                <a:r>
                  <a:rPr lang="en-US" dirty="0"/>
                  <a:t>4 episodes with transitions {(B, east, C), (C, east, D)}.</a:t>
                </a:r>
              </a:p>
              <a:p>
                <a:r>
                  <a:rPr lang="en-US" dirty="0"/>
                  <a:t>TD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𝛼</m:t>
                        </m:r>
                      </m:sub>
                    </m:sSub>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r>
                          <a:rPr lang="en-US" i="1">
                            <a:latin typeface="Cambria Math" panose="02040503050406030204" pitchFamily="18" charset="0"/>
                          </a:rPr>
                          <m:t> </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r>
                  <a:rPr lang="en-US" dirty="0"/>
                  <a:t>EP1:</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−1+10−0</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oMath>
                </a14:m>
                <a:endParaRPr lang="en-US" dirty="0"/>
              </a:p>
              <a:p>
                <a:r>
                  <a:rPr lang="en-US" dirty="0"/>
                  <a:t>EP2:</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solidFill>
                              <a:srgbClr val="C00000"/>
                            </a:solidFill>
                            <a:latin typeface="Cambria Math" panose="02040503050406030204" pitchFamily="18" charset="0"/>
                          </a:rPr>
                          <m:t>8.1−(−.9)</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3.1</m:t>
                    </m:r>
                  </m:oMath>
                </a14:m>
                <a:endParaRPr lang="en-US" dirty="0">
                  <a:solidFill>
                    <a:srgbClr val="C00000"/>
                  </a:solidFill>
                </a:endParaRPr>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10−8.1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8.91</m:t>
                    </m:r>
                  </m:oMath>
                </a14:m>
                <a:endParaRPr lang="en-US" dirty="0"/>
              </a:p>
              <a:p>
                <a:r>
                  <a:rPr lang="en-US" dirty="0"/>
                  <a:t>EP3:</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3.1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b="0" i="1" smtClean="0">
                            <a:solidFill>
                              <a:srgbClr val="C00000"/>
                            </a:solidFill>
                            <a:latin typeface="Cambria Math" panose="02040503050406030204" pitchFamily="18" charset="0"/>
                          </a:rPr>
                          <m:t>−3.1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5.505</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8.91</m:t>
                        </m:r>
                      </m:e>
                    </m:d>
                    <m:r>
                      <a:rPr lang="en-US" i="1">
                        <a:latin typeface="Cambria Math" panose="02040503050406030204" pitchFamily="18" charset="0"/>
                      </a:rPr>
                      <m:t>=</m:t>
                    </m:r>
                    <m:r>
                      <a:rPr lang="en-US" b="0" i="1" smtClean="0">
                        <a:solidFill>
                          <a:srgbClr val="C00000"/>
                        </a:solidFill>
                        <a:latin typeface="Cambria Math" panose="02040503050406030204" pitchFamily="18" charset="0"/>
                      </a:rPr>
                      <m:t>8.991</m:t>
                    </m:r>
                  </m:oMath>
                </a14:m>
                <a:endParaRPr lang="en-US" dirty="0"/>
              </a:p>
              <a:p>
                <a:r>
                  <a:rPr lang="en-US" dirty="0"/>
                  <a:t>EP4:</a:t>
                </a:r>
              </a:p>
              <a:p>
                <a:r>
                  <a:rPr lang="en-US" dirty="0"/>
                  <a:t>Transition (B, east,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solidFill>
                          <a:srgbClr val="C00000"/>
                        </a:solidFill>
                        <a:latin typeface="Cambria Math" panose="02040503050406030204" pitchFamily="18" charset="0"/>
                      </a:rPr>
                      <m:t>5.505</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5.505</m:t>
                        </m:r>
                      </m:e>
                    </m:d>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6.748</m:t>
                    </m:r>
                  </m:oMath>
                </a14:m>
                <a:endParaRPr lang="en-US" dirty="0"/>
              </a:p>
              <a:p>
                <a:r>
                  <a:rPr lang="en-US" dirty="0"/>
                  <a:t>Transition (C, east,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i="1">
                        <a:solidFill>
                          <a:srgbClr val="C00000"/>
                        </a:solidFill>
                        <a:latin typeface="Cambria Math" panose="02040503050406030204" pitchFamily="18" charset="0"/>
                      </a:rPr>
                      <m:t>8.991</m:t>
                    </m:r>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i="1">
                            <a:solidFill>
                              <a:srgbClr val="C00000"/>
                            </a:solidFill>
                            <a:latin typeface="Cambria Math" panose="02040503050406030204" pitchFamily="18" charset="0"/>
                          </a:rPr>
                          <m:t>8.991</m:t>
                        </m:r>
                      </m:e>
                    </m:d>
                    <m:r>
                      <a:rPr lang="en-US" i="1">
                        <a:latin typeface="Cambria Math" panose="02040503050406030204" pitchFamily="18" charset="0"/>
                      </a:rPr>
                      <m:t>=</m:t>
                    </m:r>
                    <m:r>
                      <a:rPr lang="en-US" i="1">
                        <a:solidFill>
                          <a:srgbClr val="C00000"/>
                        </a:solidFill>
                        <a:latin typeface="Cambria Math" panose="02040503050406030204" pitchFamily="18" charset="0"/>
                      </a:rPr>
                      <m:t>8.</m:t>
                    </m:r>
                    <m:r>
                      <a:rPr lang="en-US" b="0" i="1" smtClean="0">
                        <a:solidFill>
                          <a:srgbClr val="C00000"/>
                        </a:solidFill>
                        <a:latin typeface="Cambria Math" panose="02040503050406030204" pitchFamily="18" charset="0"/>
                      </a:rPr>
                      <m:t>9991</m:t>
                    </m:r>
                  </m:oMath>
                </a14:m>
                <a:endParaRPr lang="en-US" dirty="0"/>
              </a:p>
              <a:p>
                <a:r>
                  <a:rPr lang="en-US" dirty="0"/>
                  <a:t>After many repetitions of the episode {(B, east, C), (C, east, D)},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9</m:t>
                    </m:r>
                  </m:oMath>
                </a14:m>
                <a:r>
                  <a:rPr lang="en-US" dirty="0"/>
                  <a:t>. Converges faster than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=0.5</m:t>
                    </m:r>
                  </m:oMath>
                </a14:m>
                <a:endParaRPr lang="en-US" dirty="0"/>
              </a:p>
              <a:p>
                <a:pPr marL="0" indent="0">
                  <a:buNone/>
                </a:pPr>
                <a:endParaRPr lang="en-US" dirty="0"/>
              </a:p>
              <a:p>
                <a:endParaRPr lang="en-US" dirty="0"/>
              </a:p>
              <a:p>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C83900D8-CBA1-4A1D-B15F-3C9FF2F79949}"/>
                  </a:ext>
                </a:extLst>
              </p:cNvPr>
              <p:cNvSpPr>
                <a:spLocks noGrp="1" noRot="1" noChangeAspect="1" noMove="1" noResize="1" noEditPoints="1" noAdjustHandles="1" noChangeArrowheads="1" noChangeShapeType="1" noTextEdit="1"/>
              </p:cNvSpPr>
              <p:nvPr>
                <p:ph idx="1"/>
              </p:nvPr>
            </p:nvSpPr>
            <p:spPr>
              <a:xfrm>
                <a:off x="457200" y="990600"/>
                <a:ext cx="8229600" cy="5875176"/>
              </a:xfrm>
              <a:blipFill>
                <a:blip r:embed="rId4"/>
                <a:stretch>
                  <a:fillRect l="-667" t="-155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ECE020B-99EA-49EE-AC00-F51B7DE4AA83}"/>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4223287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E372-4BE1-44E2-B71E-5EC225924E81}"/>
              </a:ext>
            </a:extLst>
          </p:cNvPr>
          <p:cNvSpPr>
            <a:spLocks noGrp="1"/>
          </p:cNvSpPr>
          <p:nvPr>
            <p:ph type="title"/>
          </p:nvPr>
        </p:nvSpPr>
        <p:spPr/>
        <p:txBody>
          <a:bodyPr/>
          <a:lstStyle/>
          <a:p>
            <a:r>
              <a:rPr lang="en-US" sz="3600" dirty="0"/>
              <a:t>Backup Diagrams: MC vs. TD vs. DP</a:t>
            </a:r>
            <a:endParaRPr lang="en-SE" sz="3600" dirty="0"/>
          </a:p>
        </p:txBody>
      </p:sp>
      <p:sp>
        <p:nvSpPr>
          <p:cNvPr id="3" name="Content Placeholder 2">
            <a:extLst>
              <a:ext uri="{FF2B5EF4-FFF2-40B4-BE49-F238E27FC236}">
                <a16:creationId xmlns:a16="http://schemas.microsoft.com/office/drawing/2014/main" id="{F3E10DC3-D2D5-4FDA-8FF8-A0661C49D792}"/>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1848641-E42A-4EAF-8C4A-C95E7CE4C8CA}"/>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2" descr="Backup diagrams">
            <a:extLst>
              <a:ext uri="{FF2B5EF4-FFF2-40B4-BE49-F238E27FC236}">
                <a16:creationId xmlns:a16="http://schemas.microsoft.com/office/drawing/2014/main" id="{399BEF16-44DE-49FC-9A03-8C6F4C97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4301760"/>
            <a:ext cx="8852488"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P-, MC-, and TD-backups are implemented ">
            <a:extLst>
              <a:ext uri="{FF2B5EF4-FFF2-40B4-BE49-F238E27FC236}">
                <a16:creationId xmlns:a16="http://schemas.microsoft.com/office/drawing/2014/main" id="{85E4A7A8-B31A-488B-8B1E-803D6BBDF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292" y="1333625"/>
            <a:ext cx="6515416" cy="29681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9F343B1-4278-47E7-8A96-751D156D97A6}"/>
              </a:ext>
            </a:extLst>
          </p:cNvPr>
          <p:cNvSpPr/>
          <p:nvPr/>
        </p:nvSpPr>
        <p:spPr bwMode="auto">
          <a:xfrm>
            <a:off x="35459" y="5823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63958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04A-4BCF-42AB-8A89-5A655EB15719}"/>
              </a:ext>
            </a:extLst>
          </p:cNvPr>
          <p:cNvSpPr>
            <a:spLocks noGrp="1"/>
          </p:cNvSpPr>
          <p:nvPr>
            <p:ph type="title"/>
          </p:nvPr>
        </p:nvSpPr>
        <p:spPr/>
        <p:txBody>
          <a:bodyPr/>
          <a:lstStyle/>
          <a:p>
            <a:r>
              <a:rPr lang="en-US" dirty="0"/>
              <a:t>MC vs.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7657A-63B1-4342-AC53-1465EE51B267}"/>
                  </a:ext>
                </a:extLst>
              </p:cNvPr>
              <p:cNvSpPr>
                <a:spLocks noGrp="1"/>
              </p:cNvSpPr>
              <p:nvPr>
                <p:ph idx="1"/>
              </p:nvPr>
            </p:nvSpPr>
            <p:spPr>
              <a:xfrm>
                <a:off x="457200" y="1066800"/>
                <a:ext cx="8229600" cy="5867400"/>
              </a:xfrm>
            </p:spPr>
            <p:txBody>
              <a:bodyPr>
                <a:normAutofit fontScale="55000" lnSpcReduction="20000"/>
              </a:bodyPr>
              <a:lstStyle/>
              <a:p>
                <a:r>
                  <a:rPr lang="en-US" dirty="0"/>
                  <a:t>TD can learn before knowing the final outcome</a:t>
                </a:r>
              </a:p>
              <a:p>
                <a:pPr lvl="1"/>
                <a:r>
                  <a:rPr lang="en-US" dirty="0"/>
                  <a:t>TD can learn online after every step</a:t>
                </a:r>
              </a:p>
              <a:p>
                <a:pPr lvl="1"/>
                <a:r>
                  <a:rPr lang="en-US" dirty="0"/>
                  <a:t>MC must wait until end of each episode before return is known</a:t>
                </a:r>
              </a:p>
              <a:p>
                <a:r>
                  <a:rPr lang="en-US" dirty="0"/>
                  <a:t>TD can learn without the final outcome</a:t>
                </a:r>
              </a:p>
              <a:p>
                <a:pPr lvl="1"/>
                <a:r>
                  <a:rPr lang="en-US" dirty="0"/>
                  <a:t>TD can learn from incomplete episodes</a:t>
                </a:r>
              </a:p>
              <a:p>
                <a:pPr lvl="1"/>
                <a:r>
                  <a:rPr lang="en-US" dirty="0"/>
                  <a:t>MC can only learn from complete episodes</a:t>
                </a:r>
              </a:p>
              <a:p>
                <a:pPr lvl="1"/>
                <a:r>
                  <a:rPr lang="en-US" dirty="0"/>
                  <a:t>TD works in continuing (non-terminating) environments</a:t>
                </a:r>
              </a:p>
              <a:p>
                <a:pPr lvl="1"/>
                <a:r>
                  <a:rPr lang="en-US" dirty="0"/>
                  <a:t>MC only works for episodic (terminating) environments</a:t>
                </a:r>
              </a:p>
              <a:p>
                <a:r>
                  <a:rPr lang="en-US" dirty="0"/>
                  <a:t>MC has high variance, zero bias</a:t>
                </a:r>
              </a:p>
              <a:p>
                <a:pPr lvl="1"/>
                <a:r>
                  <a:rPr lang="en-US" dirty="0"/>
                  <a:t>Return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e>
                    </m:nary>
                  </m:oMath>
                </a14:m>
                <a:r>
                  <a:rPr lang="en-US" dirty="0"/>
                  <a:t> is unbiased estimate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(even with function approximation)</a:t>
                </a:r>
              </a:p>
              <a:p>
                <a:pPr lvl="1"/>
                <a:r>
                  <a:rPr lang="en-US" dirty="0"/>
                  <a:t>Return depends on many random actions, transitions, rewards in each episode</a:t>
                </a:r>
              </a:p>
              <a:p>
                <a:pPr lvl="1"/>
                <a:r>
                  <a:rPr lang="en-US" dirty="0"/>
                  <a:t>Not very sensitive to initial value</a:t>
                </a:r>
              </a:p>
              <a:p>
                <a:r>
                  <a:rPr lang="en-US" dirty="0"/>
                  <a:t>TD has low variance, some bias</a:t>
                </a:r>
              </a:p>
              <a:p>
                <a:pPr lvl="1"/>
                <a:r>
                  <a:rPr lang="en-US" dirty="0"/>
                  <a:t>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t> is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TD(0) converges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(but not always with function approximation)</a:t>
                </a:r>
              </a:p>
              <a:p>
                <a:pPr lvl="1"/>
                <a:r>
                  <a:rPr lang="en-US" dirty="0"/>
                  <a:t>TD target depends on one random action, transition, reward</a:t>
                </a:r>
              </a:p>
              <a:p>
                <a:pPr lvl="1"/>
                <a:r>
                  <a:rPr lang="en-US" dirty="0"/>
                  <a:t>More sensitive to initial value</a:t>
                </a:r>
              </a:p>
              <a:p>
                <a:r>
                  <a:rPr lang="en-US" dirty="0"/>
                  <a:t>MC does not exploit Markov property</a:t>
                </a:r>
              </a:p>
              <a:p>
                <a:pPr lvl="1"/>
                <a:r>
                  <a:rPr lang="en-US" dirty="0"/>
                  <a:t>More effective in non-Markov environments, e.g., Partially Observed MDP (POMDP)</a:t>
                </a:r>
              </a:p>
              <a:p>
                <a:r>
                  <a:rPr lang="en-US" dirty="0"/>
                  <a:t>TD exploits Markov property</a:t>
                </a:r>
              </a:p>
              <a:p>
                <a:pPr lvl="1"/>
                <a:r>
                  <a:rPr lang="en-US" dirty="0"/>
                  <a:t>Does not work well for POMPDP</a:t>
                </a:r>
                <a:endParaRPr lang="en-SE" dirty="0"/>
              </a:p>
            </p:txBody>
          </p:sp>
        </mc:Choice>
        <mc:Fallback xmlns="">
          <p:sp>
            <p:nvSpPr>
              <p:cNvPr id="3" name="Content Placeholder 2">
                <a:extLst>
                  <a:ext uri="{FF2B5EF4-FFF2-40B4-BE49-F238E27FC236}">
                    <a16:creationId xmlns:a16="http://schemas.microsoft.com/office/drawing/2014/main" id="{EFA7657A-63B1-4342-AC53-1465EE51B267}"/>
                  </a:ext>
                </a:extLst>
              </p:cNvPr>
              <p:cNvSpPr>
                <a:spLocks noGrp="1" noRot="1" noChangeAspect="1" noMove="1" noResize="1" noEditPoints="1" noAdjustHandles="1" noChangeArrowheads="1" noChangeShapeType="1" noTextEdit="1"/>
              </p:cNvSpPr>
              <p:nvPr>
                <p:ph idx="1"/>
              </p:nvPr>
            </p:nvSpPr>
            <p:spPr>
              <a:xfrm>
                <a:off x="457200" y="1066800"/>
                <a:ext cx="8229600" cy="5867400"/>
              </a:xfrm>
              <a:blipFill>
                <a:blip r:embed="rId3"/>
                <a:stretch>
                  <a:fillRect l="-444" t="-1454"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9EE028-D3E3-4E88-B22C-B15C5A7A615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3042996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solidFill>
                  <a:srgbClr val="C00000"/>
                </a:solidFill>
              </a:rPr>
              <a:t>Sarsa</a:t>
            </a:r>
            <a:r>
              <a:rPr lang="en-US" dirty="0">
                <a:solidFill>
                  <a:srgbClr val="C00000"/>
                </a:solidFill>
              </a:rPr>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86286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Problems with TD Learning</a:t>
            </a:r>
          </a:p>
        </p:txBody>
      </p:sp>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a:xfrm>
                <a:off x="257175" y="1143000"/>
                <a:ext cx="8629650" cy="5462877"/>
              </a:xfrm>
            </p:spPr>
            <p:txBody>
              <a:bodyPr>
                <a:normAutofit/>
              </a:bodyPr>
              <a:lstStyle/>
              <a:p>
                <a:r>
                  <a:rPr lang="en-US" sz="2400" dirty="0"/>
                  <a:t>TD is a model-free way to learn </a:t>
                </a: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𝑆</m:t>
                        </m:r>
                      </m:e>
                    </m:d>
                  </m:oMath>
                </a14:m>
                <a:r>
                  <a:rPr lang="en-US" sz="2400" b="0" dirty="0"/>
                  <a:t> </a:t>
                </a:r>
                <a:r>
                  <a:rPr lang="en-US" sz="2400" dirty="0"/>
                  <a:t>by sampling</a:t>
                </a:r>
                <a:endParaRPr lang="en-US" sz="2400" b="0" dirty="0"/>
              </a:p>
              <a:p>
                <a:r>
                  <a:rPr lang="en-US" sz="2400" dirty="0"/>
                  <a:t>However, if we want to get the optimal policy, we need the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 </m:t>
                    </m:r>
                  </m:oMath>
                </a14:m>
                <a:r>
                  <a:rPr lang="en-US" sz="2400" dirty="0"/>
                  <a:t>to go </a:t>
                </a:r>
                <a:r>
                  <a:rPr lang="en-US" sz="2800" dirty="0"/>
                  <a:t>from </a:t>
                </a:r>
                <a14:m>
                  <m:oMath xmlns:m="http://schemas.openxmlformats.org/officeDocument/2006/math">
                    <m:r>
                      <a:rPr lang="en-US" sz="2800" b="0" i="1" dirty="0" smtClean="0">
                        <a:latin typeface="Cambria Math" panose="02040503050406030204" pitchFamily="18" charset="0"/>
                      </a:rPr>
                      <m:t>𝑉</m:t>
                    </m:r>
                    <m:r>
                      <a:rPr lang="en-US" sz="2800" i="1" dirty="0">
                        <a:latin typeface="Cambria Math" panose="02040503050406030204" pitchFamily="18" charset="0"/>
                      </a:rPr>
                      <m:t>(</m:t>
                    </m:r>
                    <m:r>
                      <a:rPr lang="en-US" sz="2800" b="0" i="1" dirty="0" smtClean="0">
                        <a:latin typeface="Cambria Math" panose="02040503050406030204" pitchFamily="18" charset="0"/>
                      </a:rPr>
                      <m:t>𝑆</m:t>
                    </m:r>
                    <m:r>
                      <a:rPr lang="en-US" sz="2800" i="1" dirty="0">
                        <a:latin typeface="Cambria Math" panose="02040503050406030204" pitchFamily="18" charset="0"/>
                      </a:rPr>
                      <m:t>)</m:t>
                    </m:r>
                  </m:oMath>
                </a14:m>
                <a:r>
                  <a:rPr lang="en-US" sz="2800" dirty="0"/>
                  <a:t> to </a:t>
                </a:r>
                <a14:m>
                  <m:oMath xmlns:m="http://schemas.openxmlformats.org/officeDocument/2006/math">
                    <m:r>
                      <a:rPr lang="en-US" sz="2800" b="0" i="1" smtClean="0">
                        <a:latin typeface="Cambria Math" panose="02040503050406030204" pitchFamily="18" charset="0"/>
                      </a:rPr>
                      <m:t>𝑄</m:t>
                    </m:r>
                    <m:r>
                      <a:rPr lang="en-US" sz="2800" i="1">
                        <a:latin typeface="Cambria Math" panose="02040503050406030204" pitchFamily="18" charset="0"/>
                      </a:rPr>
                      <m:t>(</m:t>
                    </m:r>
                    <m:r>
                      <a:rPr lang="en-US" sz="2800" b="0" i="1" smtClean="0">
                        <a:latin typeface="Cambria Math" panose="02040503050406030204" pitchFamily="18" charset="0"/>
                      </a:rPr>
                      <m:t>𝑆</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oMath>
                </a14:m>
                <a:endParaRPr lang="en-US" sz="2800" dirty="0"/>
              </a:p>
              <a:p>
                <a:pPr lvl="1"/>
                <a14:m>
                  <m:oMath xmlns:m="http://schemas.openxmlformats.org/officeDocument/2006/math">
                    <m:r>
                      <a:rPr lang="en-US" sz="2000" b="0" i="1" smtClean="0">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𝛾</m:t>
                        </m:r>
                        <m:r>
                          <a:rPr lang="en-US" sz="2000" b="0" i="1" smtClean="0">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e>
                        </m:d>
                      </m:e>
                    </m:d>
                  </m:oMath>
                </a14:m>
                <a:endParaRPr lang="en-US" sz="2000" dirty="0"/>
              </a:p>
              <a:p>
                <a:r>
                  <a:rPr lang="en-US" sz="2400" dirty="0"/>
                  <a:t>Then use greedy action selection</a:t>
                </a:r>
              </a:p>
              <a:p>
                <a:pPr lvl="1"/>
                <a14:m>
                  <m:oMath xmlns:m="http://schemas.openxmlformats.org/officeDocument/2006/math">
                    <m:r>
                      <a:rPr lang="en-US" sz="2000" b="0" i="1" smtClean="0">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i="1">
                                <a:latin typeface="Cambria Math" panose="02040503050406030204" pitchFamily="18" charset="0"/>
                              </a:rPr>
                              <m:t>𝑎</m:t>
                            </m:r>
                          </m:lim>
                        </m:limLow>
                      </m:fName>
                      <m:e>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e>
                    </m:func>
                  </m:oMath>
                </a14:m>
                <a:endParaRPr lang="en-US" sz="2000" dirty="0"/>
              </a:p>
              <a:p>
                <a:r>
                  <a:rPr lang="en-US" sz="2400" dirty="0" err="1"/>
                  <a:t>Sarsa</a:t>
                </a:r>
                <a:r>
                  <a:rPr lang="en-US" sz="2400" dirty="0"/>
                  <a:t> and Q learning: learn </a:t>
                </a:r>
                <a14:m>
                  <m:oMath xmlns:m="http://schemas.openxmlformats.org/officeDocument/2006/math">
                    <m:r>
                      <a:rPr lang="en-US" sz="2400" b="0" i="1" smtClean="0">
                        <a:latin typeface="Cambria Math" panose="02040503050406030204" pitchFamily="18" charset="0"/>
                      </a:rPr>
                      <m:t>𝑄</m:t>
                    </m:r>
                    <m:r>
                      <a:rPr lang="en-US" sz="2400" i="1">
                        <a:latin typeface="Cambria Math" panose="02040503050406030204" pitchFamily="18" charset="0"/>
                      </a:rPr>
                      <m:t>(</m:t>
                    </m:r>
                    <m:r>
                      <a:rPr lang="en-US" sz="2400" b="0" i="1" smtClean="0">
                        <a:latin typeface="Cambria Math" panose="02040503050406030204" pitchFamily="18" charset="0"/>
                      </a:rPr>
                      <m:t>𝑆</m:t>
                    </m:r>
                    <m:r>
                      <a:rPr lang="en-US" sz="2400" i="1">
                        <a:latin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oMath>
                </a14:m>
                <a:r>
                  <a:rPr lang="en-US" sz="2400" dirty="0"/>
                  <a:t> instead of </a:t>
                </a:r>
                <a14:m>
                  <m:oMath xmlns:m="http://schemas.openxmlformats.org/officeDocument/2006/math">
                    <m:r>
                      <a:rPr lang="en-US" sz="2400" b="0" i="1" smtClean="0">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e>
                    </m:d>
                  </m:oMath>
                </a14:m>
                <a:r>
                  <a:rPr lang="en-US" sz="2400" dirty="0"/>
                  <a:t>, for use in Generalized Policy Iteration (GPI) for control. This makes action selection model-free too.</a:t>
                </a:r>
              </a:p>
              <a:p>
                <a:endParaRPr lang="en-US" sz="2100" dirty="0"/>
              </a:p>
            </p:txBody>
          </p:sp>
        </mc:Choice>
        <mc:Fallback xmlns="">
          <p:sp>
            <p:nvSpPr>
              <p:cNvPr id="18435" name="Rectangle 3"/>
              <p:cNvSpPr>
                <a:spLocks noGrp="1" noRot="1" noChangeAspect="1" noMove="1" noResize="1" noEditPoints="1" noAdjustHandles="1" noChangeArrowheads="1" noChangeShapeType="1" noTextEdit="1"/>
              </p:cNvSpPr>
              <p:nvPr>
                <p:ph idx="1"/>
              </p:nvPr>
            </p:nvSpPr>
            <p:spPr>
              <a:xfrm>
                <a:off x="257175" y="1143000"/>
                <a:ext cx="8629650" cy="5462877"/>
              </a:xfrm>
              <a:blipFill>
                <a:blip r:embed="rId3"/>
                <a:stretch>
                  <a:fillRect l="-918" t="-781" r="-1201"/>
                </a:stretch>
              </a:blipFill>
            </p:spPr>
            <p:txBody>
              <a:bodyPr/>
              <a:lstStyle/>
              <a:p>
                <a:r>
                  <a:rPr lang="en-SE">
                    <a:noFill/>
                  </a:rPr>
                  <a:t> </a:t>
                </a:r>
              </a:p>
            </p:txBody>
          </p:sp>
        </mc:Fallback>
      </mc:AlternateContent>
      <p:pic>
        <p:nvPicPr>
          <p:cNvPr id="53" name="Picture 52">
            <a:extLst>
              <a:ext uri="{FF2B5EF4-FFF2-40B4-BE49-F238E27FC236}">
                <a16:creationId xmlns:a16="http://schemas.microsoft.com/office/drawing/2014/main" id="{F3C9976F-8CFD-41EE-BD33-1F05BE1AC671}"/>
              </a:ext>
            </a:extLst>
          </p:cNvPr>
          <p:cNvPicPr>
            <a:picLocks noChangeAspect="1"/>
          </p:cNvPicPr>
          <p:nvPr/>
        </p:nvPicPr>
        <p:blipFill>
          <a:blip r:embed="rId4"/>
          <a:stretch>
            <a:fillRect/>
          </a:stretch>
        </p:blipFill>
        <p:spPr>
          <a:xfrm>
            <a:off x="381000" y="5497882"/>
            <a:ext cx="8382000" cy="826718"/>
          </a:xfrm>
          <a:prstGeom prst="rect">
            <a:avLst/>
          </a:prstGeom>
        </p:spPr>
      </p:pic>
    </p:spTree>
    <p:extLst>
      <p:ext uri="{BB962C8B-B14F-4D97-AF65-F5344CB8AC3E}">
        <p14:creationId xmlns:p14="http://schemas.microsoft.com/office/powerpoint/2010/main" val="3673901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AAC0-D78F-4E11-A2C5-26044E07E59A}"/>
              </a:ext>
            </a:extLst>
          </p:cNvPr>
          <p:cNvSpPr>
            <a:spLocks noGrp="1"/>
          </p:cNvSpPr>
          <p:nvPr>
            <p:ph type="title"/>
          </p:nvPr>
        </p:nvSpPr>
        <p:spPr/>
        <p:txBody>
          <a:bodyPr/>
          <a:lstStyle/>
          <a:p>
            <a:r>
              <a:rPr lang="en-US" dirty="0"/>
              <a:t>TD, </a:t>
            </a:r>
            <a:r>
              <a:rPr lang="en-US" dirty="0" err="1"/>
              <a:t>Sarsa</a:t>
            </a:r>
            <a:r>
              <a:rPr lang="en-US" dirty="0"/>
              <a:t>, Q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C90DD8-7DD7-433F-BFAE-90A8E44E668F}"/>
                  </a:ext>
                </a:extLst>
              </p:cNvPr>
              <p:cNvSpPr>
                <a:spLocks noGrp="1"/>
              </p:cNvSpPr>
              <p:nvPr>
                <p:ph idx="1"/>
              </p:nvPr>
            </p:nvSpPr>
            <p:spPr>
              <a:xfrm>
                <a:off x="457200" y="1066801"/>
                <a:ext cx="8229600" cy="2964508"/>
              </a:xfrm>
            </p:spPr>
            <p:txBody>
              <a:bodyPr>
                <a:normAutofit fontScale="70000" lnSpcReduction="20000"/>
              </a:bodyPr>
              <a:lstStyle/>
              <a:p>
                <a:r>
                  <a:rPr lang="en-US" dirty="0"/>
                  <a:t>TD solves [BEV] by sampling:</a:t>
                </a:r>
              </a:p>
              <a:p>
                <a:pPr lvl="1"/>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𝑉</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err="1"/>
                  <a:t>Sarsa</a:t>
                </a:r>
                <a:r>
                  <a:rPr lang="en-US" dirty="0"/>
                  <a:t> and Expected </a:t>
                </a:r>
                <a:r>
                  <a:rPr lang="en-US" dirty="0" err="1"/>
                  <a:t>Sarsa</a:t>
                </a:r>
                <a:r>
                  <a:rPr lang="en-US" dirty="0"/>
                  <a:t> solve [BEA] by sampling:</a:t>
                </a:r>
              </a:p>
              <a:p>
                <a:pPr lvl="1"/>
                <a14:m>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b="0" i="1" smtClean="0">
                            <a:solidFill>
                              <a:srgbClr val="C00000"/>
                            </a:solidFill>
                            <a:latin typeface="Cambria Math" panose="02040503050406030204" pitchFamily="18" charset="0"/>
                          </a:rPr>
                          <m:t>𝜋</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Q Learning solves [BOA] by sampling:</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b="0" i="1" smtClean="0">
                            <a:solidFill>
                              <a:srgbClr val="C00000"/>
                            </a:solidFill>
                            <a:latin typeface="Cambria Math" panose="02040503050406030204" pitchFamily="18" charset="0"/>
                          </a:rPr>
                        </m:ctrlPr>
                      </m:funcPr>
                      <m:fName>
                        <m:limLow>
                          <m:limLowPr>
                            <m:ctrlPr>
                              <a:rPr lang="en-US" b="0" i="1" smtClean="0">
                                <a:solidFill>
                                  <a:srgbClr val="C00000"/>
                                </a:solidFill>
                                <a:latin typeface="Cambria Math" panose="02040503050406030204" pitchFamily="18" charset="0"/>
                              </a:rPr>
                            </m:ctrlPr>
                          </m:limLowPr>
                          <m:e>
                            <m:r>
                              <m:rPr>
                                <m:sty m:val="p"/>
                              </m:rPr>
                              <a:rPr lang="en-US" b="0" i="0" smtClean="0">
                                <a:solidFill>
                                  <a:srgbClr val="C00000"/>
                                </a:solidFill>
                                <a:latin typeface="Cambria Math" panose="02040503050406030204" pitchFamily="18" charset="0"/>
                              </a:rPr>
                              <m:t>max</m:t>
                            </m:r>
                          </m:e>
                          <m:lim>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2FC90DD8-7DD7-433F-BFAE-90A8E44E668F}"/>
                  </a:ext>
                </a:extLst>
              </p:cNvPr>
              <p:cNvSpPr>
                <a:spLocks noGrp="1" noRot="1" noChangeAspect="1" noMove="1" noResize="1" noEditPoints="1" noAdjustHandles="1" noChangeArrowheads="1" noChangeShapeType="1" noTextEdit="1"/>
              </p:cNvSpPr>
              <p:nvPr>
                <p:ph idx="1"/>
              </p:nvPr>
            </p:nvSpPr>
            <p:spPr>
              <a:xfrm>
                <a:off x="457200" y="1066801"/>
                <a:ext cx="8229600" cy="2964508"/>
              </a:xfrm>
              <a:blipFill>
                <a:blip r:embed="rId2"/>
                <a:stretch>
                  <a:fillRect l="-815" t="-34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C1ECEB7-3C44-4DD8-9D8B-10CBAA3D136A}"/>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1707C2-F36E-460E-B328-ACFCA2535ECE}"/>
                  </a:ext>
                </a:extLst>
              </p:cNvPr>
              <p:cNvSpPr txBox="1">
                <a:spLocks/>
              </p:cNvSpPr>
              <p:nvPr/>
            </p:nvSpPr>
            <p:spPr bwMode="auto">
              <a:xfrm>
                <a:off x="457200" y="4038599"/>
                <a:ext cx="8229600" cy="2743201"/>
              </a:xfrm>
              <a:prstGeom prst="rect">
                <a:avLst/>
              </a:prstGeom>
              <a:noFill/>
              <a:ln w="28575">
                <a:solidFill>
                  <a:schemeClr val="tx1"/>
                </a:solid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dirty="0"/>
                  <a:t>[BEV] Bellman Expectation Equation for State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𝑠</m:t>
                                </m:r>
                              </m:e>
                              <m:sup>
                                <m:r>
                                  <a:rPr lang="en-US" i="1">
                                    <a:solidFill>
                                      <a:srgbClr val="C00000"/>
                                    </a:solidFill>
                                    <a:latin typeface="Cambria Math" panose="02040503050406030204" pitchFamily="18" charset="0"/>
                                  </a:rPr>
                                  <m:t>′</m:t>
                                </m:r>
                              </m:sup>
                            </m:sSup>
                          </m:e>
                        </m:d>
                      </m:e>
                    </m:d>
                  </m:oMath>
                </a14:m>
                <a:endParaRPr lang="en-US" kern="0" dirty="0"/>
              </a:p>
              <a:p>
                <a:r>
                  <a:rPr lang="en-US" dirty="0"/>
                  <a:t>[BEA] Bellman Expectation Equation for Action Value Function</a:t>
                </a:r>
                <a:endParaRPr lang="en-US" kern="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e>
                    </m:d>
                  </m:oMath>
                </a14:m>
                <a:endParaRPr lang="en-US" kern="0" dirty="0"/>
              </a:p>
              <a:p>
                <a:r>
                  <a:rPr lang="en-US" dirty="0"/>
                  <a:t>[BOA] Bellman Optimality Equation for Optimal Action Value Function</a:t>
                </a:r>
                <a:r>
                  <a:rPr lang="en-US" kern="0"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r>
                          <a:rPr lang="en-US" i="1">
                            <a:latin typeface="Cambria Math" panose="02040503050406030204" pitchFamily="18" charset="0"/>
                          </a:rPr>
                          <m:t> </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d>
                  </m:oMath>
                </a14:m>
                <a:endParaRPr lang="en-US" kern="0" dirty="0"/>
              </a:p>
              <a:p>
                <a:endParaRPr lang="en-SE" kern="0" dirty="0"/>
              </a:p>
            </p:txBody>
          </p:sp>
        </mc:Choice>
        <mc:Fallback xmlns="">
          <p:sp>
            <p:nvSpPr>
              <p:cNvPr id="5" name="Content Placeholder 2">
                <a:extLst>
                  <a:ext uri="{FF2B5EF4-FFF2-40B4-BE49-F238E27FC236}">
                    <a16:creationId xmlns:a16="http://schemas.microsoft.com/office/drawing/2014/main" id="{3A1707C2-F36E-460E-B328-ACFCA2535ECE}"/>
                  </a:ext>
                </a:extLst>
              </p:cNvPr>
              <p:cNvSpPr txBox="1">
                <a:spLocks noRot="1" noChangeAspect="1" noMove="1" noResize="1" noEditPoints="1" noAdjustHandles="1" noChangeArrowheads="1" noChangeShapeType="1" noTextEdit="1"/>
              </p:cNvSpPr>
              <p:nvPr/>
            </p:nvSpPr>
            <p:spPr bwMode="auto">
              <a:xfrm>
                <a:off x="457200" y="4038599"/>
                <a:ext cx="8229600" cy="2743201"/>
              </a:xfrm>
              <a:prstGeom prst="rect">
                <a:avLst/>
              </a:prstGeom>
              <a:blipFill>
                <a:blip r:embed="rId3"/>
                <a:stretch>
                  <a:fillRect l="-664" t="-4825" r="-664"/>
                </a:stretch>
              </a:blipFill>
              <a:ln w="28575">
                <a:solidFill>
                  <a:schemeClr val="tx1"/>
                </a:solidFill>
                <a:miter lim="800000"/>
                <a:headEnd/>
                <a:tailEnd/>
              </a:ln>
            </p:spPr>
            <p:txBody>
              <a:bodyPr/>
              <a:lstStyle/>
              <a:p>
                <a:r>
                  <a:rPr lang="en-SE">
                    <a:noFill/>
                  </a:rPr>
                  <a:t> </a:t>
                </a:r>
              </a:p>
            </p:txBody>
          </p:sp>
        </mc:Fallback>
      </mc:AlternateContent>
      <p:sp>
        <p:nvSpPr>
          <p:cNvPr id="7" name="Rectangle 6">
            <a:extLst>
              <a:ext uri="{FF2B5EF4-FFF2-40B4-BE49-F238E27FC236}">
                <a16:creationId xmlns:a16="http://schemas.microsoft.com/office/drawing/2014/main" id="{F230342E-193E-4A11-B6D4-80DEF1E21C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50042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48</a:t>
            </a:fld>
            <a:endParaRPr lang="en-US" altLang="zh-CN" dirty="0"/>
          </a:p>
        </p:txBody>
      </p: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673270"/>
            <a:ext cx="3849075" cy="2708159"/>
            <a:chOff x="628720" y="909597"/>
            <a:chExt cx="3849075" cy="2708159"/>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35617" y="909597"/>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271815" y="3263056"/>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C00000"/>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326291" y="5803730"/>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54371" y="3679985"/>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66557" cy="461665"/>
          </a:xfrm>
          <a:prstGeom prst="rect">
            <a:avLst/>
          </a:prstGeom>
          <a:noFill/>
        </p:spPr>
        <p:txBody>
          <a:bodyPr wrap="none" rtlCol="0">
            <a:spAutoFit/>
          </a:bodyPr>
          <a:lstStyle/>
          <a:p>
            <a:r>
              <a:rPr lang="en-US" sz="2400" dirty="0">
                <a:solidFill>
                  <a:srgbClr val="C00000"/>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C00000"/>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p:cxnSp>
        <p:nvCxnSpPr>
          <p:cNvPr id="106" name="Shape 457">
            <a:extLst>
              <a:ext uri="{FF2B5EF4-FFF2-40B4-BE49-F238E27FC236}">
                <a16:creationId xmlns:a16="http://schemas.microsoft.com/office/drawing/2014/main" id="{F6E66E73-54E3-4CEA-BB12-90D65B95FE97}"/>
              </a:ext>
            </a:extLst>
          </p:cNvPr>
          <p:cNvCxnSpPr/>
          <p:nvPr/>
        </p:nvCxnSpPr>
        <p:spPr>
          <a:xfrm flipH="1">
            <a:off x="2205533" y="1888698"/>
            <a:ext cx="265255" cy="844220"/>
          </a:xfrm>
          <a:prstGeom prst="straightConnector1">
            <a:avLst/>
          </a:prstGeom>
          <a:noFill/>
          <a:ln w="25400" cap="flat" cmpd="sng">
            <a:solidFill>
              <a:srgbClr val="52ADC8"/>
            </a:solidFill>
            <a:prstDash val="solid"/>
            <a:round/>
            <a:headEnd type="none" w="lg" len="lg"/>
            <a:tailEnd type="none" w="lg" len="lg"/>
          </a:ln>
        </p:spPr>
      </p:cxnSp>
      <p:cxnSp>
        <p:nvCxnSpPr>
          <p:cNvPr id="107" name="Shape 457">
            <a:extLst>
              <a:ext uri="{FF2B5EF4-FFF2-40B4-BE49-F238E27FC236}">
                <a16:creationId xmlns:a16="http://schemas.microsoft.com/office/drawing/2014/main" id="{2AA51F7B-5953-4C2E-A1F3-F9CF0CBE49F4}"/>
              </a:ext>
            </a:extLst>
          </p:cNvPr>
          <p:cNvCxnSpPr>
            <a:stCxn id="161" idx="5"/>
          </p:cNvCxnSpPr>
          <p:nvPr/>
        </p:nvCxnSpPr>
        <p:spPr>
          <a:xfrm>
            <a:off x="2040384" y="1095180"/>
            <a:ext cx="969372" cy="1637740"/>
          </a:xfrm>
          <a:prstGeom prst="straightConnector1">
            <a:avLst/>
          </a:prstGeom>
          <a:noFill/>
          <a:ln w="25400" cap="flat" cmpd="sng">
            <a:solidFill>
              <a:srgbClr val="C00000"/>
            </a:solidFill>
            <a:prstDash val="solid"/>
            <a:round/>
            <a:headEnd type="none" w="lg" len="lg"/>
            <a:tailEnd type="none" w="lg" len="lg"/>
          </a:ln>
        </p:spPr>
      </p:cxnSp>
      <p:cxnSp>
        <p:nvCxnSpPr>
          <p:cNvPr id="136" name="Shape 457">
            <a:extLst>
              <a:ext uri="{FF2B5EF4-FFF2-40B4-BE49-F238E27FC236}">
                <a16:creationId xmlns:a16="http://schemas.microsoft.com/office/drawing/2014/main" id="{AD15D26D-2564-4D14-8CDE-5A9E4D5E0A01}"/>
              </a:ext>
            </a:extLst>
          </p:cNvPr>
          <p:cNvCxnSpPr>
            <a:stCxn id="161" idx="3"/>
          </p:cNvCxnSpPr>
          <p:nvPr/>
        </p:nvCxnSpPr>
        <p:spPr>
          <a:xfrm flipH="1">
            <a:off x="804218" y="1095181"/>
            <a:ext cx="993170" cy="1637740"/>
          </a:xfrm>
          <a:prstGeom prst="straightConnector1">
            <a:avLst/>
          </a:prstGeom>
          <a:noFill/>
          <a:ln w="25400" cap="flat" cmpd="sng">
            <a:solidFill>
              <a:srgbClr val="52ADC8"/>
            </a:solidFill>
            <a:prstDash val="solid"/>
            <a:round/>
            <a:headEnd type="none" w="lg" len="lg"/>
            <a:tailEnd type="none" w="lg" len="lg"/>
          </a:ln>
        </p:spPr>
      </p:cxnSp>
      <p:cxnSp>
        <p:nvCxnSpPr>
          <p:cNvPr id="137" name="Shape 457">
            <a:extLst>
              <a:ext uri="{FF2B5EF4-FFF2-40B4-BE49-F238E27FC236}">
                <a16:creationId xmlns:a16="http://schemas.microsoft.com/office/drawing/2014/main" id="{A42500C0-DBF0-4F1D-807E-3C869645EEA2}"/>
              </a:ext>
            </a:extLst>
          </p:cNvPr>
          <p:cNvCxnSpPr/>
          <p:nvPr/>
        </p:nvCxnSpPr>
        <p:spPr>
          <a:xfrm>
            <a:off x="1319337" y="1888698"/>
            <a:ext cx="311440" cy="844220"/>
          </a:xfrm>
          <a:prstGeom prst="straightConnector1">
            <a:avLst/>
          </a:prstGeom>
          <a:noFill/>
          <a:ln w="25400" cap="flat" cmpd="sng">
            <a:solidFill>
              <a:srgbClr val="52ADC8"/>
            </a:solidFill>
            <a:prstDash val="solid"/>
            <a:round/>
            <a:headEnd type="none" w="lg" len="lg"/>
            <a:tailEnd type="none" w="lg" len="lg"/>
          </a:ln>
        </p:spPr>
      </p:cxnSp>
      <p:pic>
        <p:nvPicPr>
          <p:cNvPr id="156" name="Picture 155">
            <a:extLst>
              <a:ext uri="{FF2B5EF4-FFF2-40B4-BE49-F238E27FC236}">
                <a16:creationId xmlns:a16="http://schemas.microsoft.com/office/drawing/2014/main" id="{B6822905-A13A-45E4-9986-277725651775}"/>
              </a:ext>
            </a:extLst>
          </p:cNvPr>
          <p:cNvPicPr>
            <a:picLocks noChangeAspect="1"/>
          </p:cNvPicPr>
          <p:nvPr/>
        </p:nvPicPr>
        <p:blipFill>
          <a:blip r:embed="rId9"/>
          <a:stretch>
            <a:fillRect/>
          </a:stretch>
        </p:blipFill>
        <p:spPr>
          <a:xfrm>
            <a:off x="782513" y="2306729"/>
            <a:ext cx="165100" cy="165100"/>
          </a:xfrm>
          <a:prstGeom prst="rect">
            <a:avLst/>
          </a:prstGeom>
        </p:spPr>
      </p:pic>
      <p:pic>
        <p:nvPicPr>
          <p:cNvPr id="157" name="Picture 156">
            <a:extLst>
              <a:ext uri="{FF2B5EF4-FFF2-40B4-BE49-F238E27FC236}">
                <a16:creationId xmlns:a16="http://schemas.microsoft.com/office/drawing/2014/main" id="{FE443D68-BBCC-487D-BD9A-FBFF647F5142}"/>
              </a:ext>
            </a:extLst>
          </p:cNvPr>
          <p:cNvPicPr>
            <a:picLocks noChangeAspect="1"/>
          </p:cNvPicPr>
          <p:nvPr/>
        </p:nvPicPr>
        <p:blipFill>
          <a:blip r:embed="rId10"/>
          <a:stretch>
            <a:fillRect/>
          </a:stretch>
        </p:blipFill>
        <p:spPr>
          <a:xfrm>
            <a:off x="259932" y="2732922"/>
            <a:ext cx="241300" cy="304800"/>
          </a:xfrm>
          <a:prstGeom prst="rect">
            <a:avLst/>
          </a:prstGeom>
        </p:spPr>
      </p:pic>
      <p:pic>
        <p:nvPicPr>
          <p:cNvPr id="158" name="Picture 157">
            <a:extLst>
              <a:ext uri="{FF2B5EF4-FFF2-40B4-BE49-F238E27FC236}">
                <a16:creationId xmlns:a16="http://schemas.microsoft.com/office/drawing/2014/main" id="{0833F90A-E4EE-45B1-9802-AE57D0E0E51D}"/>
              </a:ext>
            </a:extLst>
          </p:cNvPr>
          <p:cNvPicPr>
            <a:picLocks noChangeAspect="1"/>
          </p:cNvPicPr>
          <p:nvPr/>
        </p:nvPicPr>
        <p:blipFill>
          <a:blip r:embed="rId24"/>
          <a:stretch>
            <a:fillRect/>
          </a:stretch>
        </p:blipFill>
        <p:spPr>
          <a:xfrm>
            <a:off x="835398" y="1809953"/>
            <a:ext cx="177800" cy="165100"/>
          </a:xfrm>
          <a:prstGeom prst="rect">
            <a:avLst/>
          </a:prstGeom>
        </p:spPr>
      </p:pic>
      <p:pic>
        <p:nvPicPr>
          <p:cNvPr id="159" name="Picture 158">
            <a:extLst>
              <a:ext uri="{FF2B5EF4-FFF2-40B4-BE49-F238E27FC236}">
                <a16:creationId xmlns:a16="http://schemas.microsoft.com/office/drawing/2014/main" id="{83D9095C-77FE-4769-B312-79C5AF6B2B5E}"/>
              </a:ext>
            </a:extLst>
          </p:cNvPr>
          <p:cNvPicPr>
            <a:picLocks noChangeAspect="1"/>
          </p:cNvPicPr>
          <p:nvPr/>
        </p:nvPicPr>
        <p:blipFill>
          <a:blip r:embed="rId25"/>
          <a:stretch>
            <a:fillRect/>
          </a:stretch>
        </p:blipFill>
        <p:spPr>
          <a:xfrm>
            <a:off x="1526469" y="847181"/>
            <a:ext cx="139700" cy="165100"/>
          </a:xfrm>
          <a:prstGeom prst="rect">
            <a:avLst/>
          </a:prstGeom>
        </p:spPr>
      </p:pic>
      <p:pic>
        <p:nvPicPr>
          <p:cNvPr id="160" name="Picture 159">
            <a:extLst>
              <a:ext uri="{FF2B5EF4-FFF2-40B4-BE49-F238E27FC236}">
                <a16:creationId xmlns:a16="http://schemas.microsoft.com/office/drawing/2014/main" id="{E135C34D-FC69-46ED-8B4B-A8F12F143BEA}"/>
              </a:ext>
            </a:extLst>
          </p:cNvPr>
          <p:cNvPicPr>
            <a:picLocks noChangeAspect="1"/>
          </p:cNvPicPr>
          <p:nvPr/>
        </p:nvPicPr>
        <p:blipFill>
          <a:blip r:embed="rId26"/>
          <a:stretch>
            <a:fillRect/>
          </a:stretch>
        </p:blipFill>
        <p:spPr>
          <a:xfrm>
            <a:off x="2309172" y="733686"/>
            <a:ext cx="774700" cy="368300"/>
          </a:xfrm>
          <a:prstGeom prst="rect">
            <a:avLst/>
          </a:prstGeom>
        </p:spPr>
      </p:pic>
      <p:pic>
        <p:nvPicPr>
          <p:cNvPr id="161" name="Picture 160">
            <a:extLst>
              <a:ext uri="{FF2B5EF4-FFF2-40B4-BE49-F238E27FC236}">
                <a16:creationId xmlns:a16="http://schemas.microsoft.com/office/drawing/2014/main" id="{77AFBC47-D16E-4C68-A768-2C13500315AD}"/>
              </a:ext>
            </a:extLst>
          </p:cNvPr>
          <p:cNvPicPr>
            <a:picLocks noChangeAspect="1"/>
          </p:cNvPicPr>
          <p:nvPr/>
        </p:nvPicPr>
        <p:blipFill>
          <a:blip r:embed="rId27"/>
          <a:stretch>
            <a:fillRect/>
          </a:stretch>
        </p:blipFill>
        <p:spPr>
          <a:xfrm>
            <a:off x="3359344" y="2697746"/>
            <a:ext cx="876300" cy="381000"/>
          </a:xfrm>
          <a:prstGeom prst="rect">
            <a:avLst/>
          </a:prstGeom>
        </p:spPr>
      </p:pic>
      <p:sp>
        <p:nvSpPr>
          <p:cNvPr id="162" name="Shape 452">
            <a:extLst>
              <a:ext uri="{FF2B5EF4-FFF2-40B4-BE49-F238E27FC236}">
                <a16:creationId xmlns:a16="http://schemas.microsoft.com/office/drawing/2014/main" id="{3D300E61-96C7-4C37-A944-BDC2DEAAC10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Circle">
            <a:extLst>
              <a:ext uri="{FF2B5EF4-FFF2-40B4-BE49-F238E27FC236}">
                <a16:creationId xmlns:a16="http://schemas.microsoft.com/office/drawing/2014/main" id="{72B07B67-6BDC-4353-9069-33321607535A}"/>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4" name="Circle">
            <a:extLst>
              <a:ext uri="{FF2B5EF4-FFF2-40B4-BE49-F238E27FC236}">
                <a16:creationId xmlns:a16="http://schemas.microsoft.com/office/drawing/2014/main" id="{D23891E0-1F0F-4FB1-AF89-FC448B0D22F2}"/>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5" name="Circle">
            <a:extLst>
              <a:ext uri="{FF2B5EF4-FFF2-40B4-BE49-F238E27FC236}">
                <a16:creationId xmlns:a16="http://schemas.microsoft.com/office/drawing/2014/main" id="{00356E3A-C934-4FDD-AA08-326F19E918D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Circle">
            <a:extLst>
              <a:ext uri="{FF2B5EF4-FFF2-40B4-BE49-F238E27FC236}">
                <a16:creationId xmlns:a16="http://schemas.microsoft.com/office/drawing/2014/main" id="{AE46F229-3523-420B-AF55-F2F6FA2A1CA5}"/>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Circle">
            <a:extLst>
              <a:ext uri="{FF2B5EF4-FFF2-40B4-BE49-F238E27FC236}">
                <a16:creationId xmlns:a16="http://schemas.microsoft.com/office/drawing/2014/main" id="{50F751B6-87D1-4FA0-B1EE-6CA7D2FF7B19}"/>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Shape 452">
            <a:extLst>
              <a:ext uri="{FF2B5EF4-FFF2-40B4-BE49-F238E27FC236}">
                <a16:creationId xmlns:a16="http://schemas.microsoft.com/office/drawing/2014/main" id="{3E4A9179-F9EC-44E3-9755-D626FDA29412}"/>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70" name="Connector: Curved 169">
            <a:extLst>
              <a:ext uri="{FF2B5EF4-FFF2-40B4-BE49-F238E27FC236}">
                <a16:creationId xmlns:a16="http://schemas.microsoft.com/office/drawing/2014/main" id="{6D9261D6-D531-4627-B526-4D57AF216BDE}"/>
              </a:ext>
            </a:extLst>
          </p:cNvPr>
          <p:cNvCxnSpPr>
            <a:cxnSpLocks/>
          </p:cNvCxnSpPr>
          <p:nvPr/>
        </p:nvCxnSpPr>
        <p:spPr bwMode="auto">
          <a:xfrm>
            <a:off x="2118375" y="958982"/>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79C3D66-43FF-4D92-8B91-D6AD56BAE6D8}"/>
                  </a:ext>
                </a:extLst>
              </p:cNvPr>
              <p:cNvSpPr txBox="1"/>
              <p:nvPr/>
            </p:nvSpPr>
            <p:spPr>
              <a:xfrm>
                <a:off x="2985653" y="1169988"/>
                <a:ext cx="1372363" cy="1015663"/>
              </a:xfrm>
              <a:prstGeom prst="rect">
                <a:avLst/>
              </a:prstGeom>
              <a:noFill/>
            </p:spPr>
            <p:txBody>
              <a:bodyPr wrap="none" rtlCol="0">
                <a:spAutoFit/>
              </a:bodyPr>
              <a:lstStyle/>
              <a:p>
                <a:r>
                  <a:rPr lang="en-US" sz="2000" dirty="0">
                    <a:solidFill>
                      <a:schemeClr val="tx1"/>
                    </a:solidFill>
                  </a:rPr>
                  <a:t>TD</a:t>
                </a:r>
              </a:p>
              <a:p>
                <a:r>
                  <a:rPr lang="en-US" sz="2000" dirty="0">
                    <a:solidFill>
                      <a:schemeClr val="tx1"/>
                    </a:solidFill>
                  </a:rPr>
                  <a:t>(on-policy,</a:t>
                </a:r>
              </a:p>
              <a:p>
                <a14:m>
                  <m:oMath xmlns:m="http://schemas.openxmlformats.org/officeDocument/2006/math">
                    <m:r>
                      <a:rPr lang="en-US" sz="2000" b="0" i="1" smtClean="0">
                        <a:solidFill>
                          <a:schemeClr val="tx1"/>
                        </a:solidFill>
                        <a:latin typeface="Cambria Math" panose="02040503050406030204" pitchFamily="18" charset="0"/>
                      </a:rPr>
                      <m:t>𝑎</m:t>
                    </m:r>
                  </m:oMath>
                </a14:m>
                <a:r>
                  <a:rPr lang="en-US" sz="2000" dirty="0">
                    <a:solidFill>
                      <a:schemeClr val="tx1"/>
                    </a:solidFill>
                  </a:rPr>
                  <a:t> is taken)</a:t>
                </a:r>
                <a:endParaRPr lang="en-SE" sz="2000" dirty="0">
                  <a:solidFill>
                    <a:schemeClr val="tx1"/>
                  </a:solidFill>
                </a:endParaRPr>
              </a:p>
            </p:txBody>
          </p:sp>
        </mc:Choice>
        <mc:Fallback xmlns="">
          <p:sp>
            <p:nvSpPr>
              <p:cNvPr id="171" name="TextBox 170">
                <a:extLst>
                  <a:ext uri="{FF2B5EF4-FFF2-40B4-BE49-F238E27FC236}">
                    <a16:creationId xmlns:a16="http://schemas.microsoft.com/office/drawing/2014/main" id="{C79C3D66-43FF-4D92-8B91-D6AD56BAE6D8}"/>
                  </a:ext>
                </a:extLst>
              </p:cNvPr>
              <p:cNvSpPr txBox="1">
                <a:spLocks noRot="1" noChangeAspect="1" noMove="1" noResize="1" noEditPoints="1" noAdjustHandles="1" noChangeArrowheads="1" noChangeShapeType="1" noTextEdit="1"/>
              </p:cNvSpPr>
              <p:nvPr/>
            </p:nvSpPr>
            <p:spPr>
              <a:xfrm>
                <a:off x="2985653" y="1169988"/>
                <a:ext cx="1372363" cy="1015663"/>
              </a:xfrm>
              <a:prstGeom prst="rect">
                <a:avLst/>
              </a:prstGeom>
              <a:blipFill>
                <a:blip r:embed="rId28"/>
                <a:stretch>
                  <a:fillRect l="-4889" t="-2994" r="-3556" b="-10180"/>
                </a:stretch>
              </a:blipFill>
            </p:spPr>
            <p:txBody>
              <a:bodyPr/>
              <a:lstStyle/>
              <a:p>
                <a:r>
                  <a:rPr lang="en-SE">
                    <a:noFill/>
                  </a:rPr>
                  <a:t> </a:t>
                </a:r>
              </a:p>
            </p:txBody>
          </p:sp>
        </mc:Fallback>
      </mc:AlternateContent>
      <p:cxnSp>
        <p:nvCxnSpPr>
          <p:cNvPr id="172" name="Connector: Curved 171">
            <a:extLst>
              <a:ext uri="{FF2B5EF4-FFF2-40B4-BE49-F238E27FC236}">
                <a16:creationId xmlns:a16="http://schemas.microsoft.com/office/drawing/2014/main" id="{462DE6D3-5C30-45D7-A9D0-394F07B73AE5}"/>
              </a:ext>
            </a:extLst>
          </p:cNvPr>
          <p:cNvCxnSpPr>
            <a:cxnSpLocks/>
          </p:cNvCxnSpPr>
          <p:nvPr/>
        </p:nvCxnSpPr>
        <p:spPr bwMode="auto">
          <a:xfrm>
            <a:off x="2126441" y="4039745"/>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7964E17-1F82-4419-940B-6077DFAA26B4}"/>
                  </a:ext>
                </a:extLst>
              </p:cNvPr>
              <p:cNvSpPr txBox="1"/>
              <p:nvPr/>
            </p:nvSpPr>
            <p:spPr>
              <a:xfrm>
                <a:off x="3110816" y="4074070"/>
                <a:ext cx="1953281" cy="1938992"/>
              </a:xfrm>
              <a:prstGeom prst="rect">
                <a:avLst/>
              </a:prstGeom>
              <a:noFill/>
            </p:spPr>
            <p:txBody>
              <a:bodyPr wrap="square" rtlCol="0">
                <a:spAutoFit/>
              </a:bodyPr>
              <a:lstStyle/>
              <a:p>
                <a:r>
                  <a:rPr lang="en-US" sz="2000" dirty="0">
                    <a:solidFill>
                      <a:schemeClr val="tx1"/>
                    </a:solidFill>
                  </a:rPr>
                  <a:t>Expected</a:t>
                </a:r>
              </a:p>
              <a:p>
                <a:r>
                  <a:rPr lang="en-US" sz="2000" dirty="0" err="1">
                    <a:solidFill>
                      <a:schemeClr val="tx1"/>
                    </a:solidFill>
                  </a:rPr>
                  <a:t>Sarsa</a:t>
                </a:r>
                <a:endParaRPr lang="en-US" sz="2000" dirty="0">
                  <a:solidFill>
                    <a:schemeClr val="tx1"/>
                  </a:solidFill>
                </a:endParaRPr>
              </a:p>
              <a:p>
                <a:r>
                  <a:rPr lang="en-US" sz="2000" dirty="0">
                    <a:solidFill>
                      <a:schemeClr val="tx1"/>
                    </a:solidFill>
                  </a:rPr>
                  <a:t>(off-policy,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a:p>
                <a:endParaRPr lang="en-SE" sz="2000" dirty="0">
                  <a:solidFill>
                    <a:schemeClr val="tx1"/>
                  </a:solidFill>
                </a:endParaRPr>
              </a:p>
            </p:txBody>
          </p:sp>
        </mc:Choice>
        <mc:Fallback xmlns="">
          <p:sp>
            <p:nvSpPr>
              <p:cNvPr id="173" name="TextBox 172">
                <a:extLst>
                  <a:ext uri="{FF2B5EF4-FFF2-40B4-BE49-F238E27FC236}">
                    <a16:creationId xmlns:a16="http://schemas.microsoft.com/office/drawing/2014/main" id="{77964E17-1F82-4419-940B-6077DFAA26B4}"/>
                  </a:ext>
                </a:extLst>
              </p:cNvPr>
              <p:cNvSpPr txBox="1">
                <a:spLocks noRot="1" noChangeAspect="1" noMove="1" noResize="1" noEditPoints="1" noAdjustHandles="1" noChangeArrowheads="1" noChangeShapeType="1" noTextEdit="1"/>
              </p:cNvSpPr>
              <p:nvPr/>
            </p:nvSpPr>
            <p:spPr>
              <a:xfrm>
                <a:off x="3110816" y="4074070"/>
                <a:ext cx="1953281" cy="1938992"/>
              </a:xfrm>
              <a:prstGeom prst="rect">
                <a:avLst/>
              </a:prstGeom>
              <a:blipFill>
                <a:blip r:embed="rId29"/>
                <a:stretch>
                  <a:fillRect l="-3115" t="-1258"/>
                </a:stretch>
              </a:blipFill>
            </p:spPr>
            <p:txBody>
              <a:bodyPr/>
              <a:lstStyle/>
              <a:p>
                <a:r>
                  <a:rPr lang="en-SE">
                    <a:noFill/>
                  </a:rPr>
                  <a:t> </a:t>
                </a:r>
              </a:p>
            </p:txBody>
          </p:sp>
        </mc:Fallback>
      </mc:AlternateContent>
      <p:cxnSp>
        <p:nvCxnSpPr>
          <p:cNvPr id="174" name="Connector: Curved 173">
            <a:extLst>
              <a:ext uri="{FF2B5EF4-FFF2-40B4-BE49-F238E27FC236}">
                <a16:creationId xmlns:a16="http://schemas.microsoft.com/office/drawing/2014/main" id="{F8080DB8-E4C5-494B-8A82-DEFEFDFDEA6E}"/>
              </a:ext>
            </a:extLst>
          </p:cNvPr>
          <p:cNvCxnSpPr>
            <a:cxnSpLocks/>
          </p:cNvCxnSpPr>
          <p:nvPr/>
        </p:nvCxnSpPr>
        <p:spPr bwMode="auto">
          <a:xfrm>
            <a:off x="6185692" y="4039468"/>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3D799B9-92DB-4010-9C0E-A348EF59D306}"/>
                  </a:ext>
                </a:extLst>
              </p:cNvPr>
              <p:cNvSpPr txBox="1"/>
              <p:nvPr/>
            </p:nvSpPr>
            <p:spPr>
              <a:xfrm>
                <a:off x="7180981" y="4504140"/>
                <a:ext cx="1865065" cy="1015663"/>
              </a:xfrm>
              <a:prstGeom prst="rect">
                <a:avLst/>
              </a:prstGeom>
              <a:noFill/>
            </p:spPr>
            <p:txBody>
              <a:bodyPr wrap="square" rtlCol="0">
                <a:spAutoFit/>
              </a:bodyPr>
              <a:lstStyle/>
              <a:p>
                <a:r>
                  <a:rPr lang="en-US" sz="2000" dirty="0">
                    <a:solidFill>
                      <a:schemeClr val="tx1"/>
                    </a:solidFill>
                  </a:rPr>
                  <a:t>QL (off-policy,</a:t>
                </a:r>
              </a:p>
              <a:p>
                <a14:m>
                  <m:oMath xmlns:m="http://schemas.openxmlformats.org/officeDocument/2006/math">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oMath>
                </a14:m>
                <a:r>
                  <a:rPr lang="en-US" sz="2000" dirty="0">
                    <a:solidFill>
                      <a:schemeClr val="tx1"/>
                    </a:solidFill>
                  </a:rPr>
                  <a:t> may not be taken)</a:t>
                </a:r>
                <a:endParaRPr lang="en-SE" sz="2000" dirty="0">
                  <a:solidFill>
                    <a:schemeClr val="tx1"/>
                  </a:solidFill>
                </a:endParaRPr>
              </a:p>
            </p:txBody>
          </p:sp>
        </mc:Choice>
        <mc:Fallback xmlns="">
          <p:sp>
            <p:nvSpPr>
              <p:cNvPr id="175" name="TextBox 174">
                <a:extLst>
                  <a:ext uri="{FF2B5EF4-FFF2-40B4-BE49-F238E27FC236}">
                    <a16:creationId xmlns:a16="http://schemas.microsoft.com/office/drawing/2014/main" id="{43D799B9-92DB-4010-9C0E-A348EF59D306}"/>
                  </a:ext>
                </a:extLst>
              </p:cNvPr>
              <p:cNvSpPr txBox="1">
                <a:spLocks noRot="1" noChangeAspect="1" noMove="1" noResize="1" noEditPoints="1" noAdjustHandles="1" noChangeArrowheads="1" noChangeShapeType="1" noTextEdit="1"/>
              </p:cNvSpPr>
              <p:nvPr/>
            </p:nvSpPr>
            <p:spPr>
              <a:xfrm>
                <a:off x="7180981" y="4504140"/>
                <a:ext cx="1865065" cy="1015663"/>
              </a:xfrm>
              <a:prstGeom prst="rect">
                <a:avLst/>
              </a:prstGeom>
              <a:blipFill>
                <a:blip r:embed="rId30"/>
                <a:stretch>
                  <a:fillRect l="-3595" t="-3012" b="-1084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6" name="Rectangle 215">
                <a:extLst>
                  <a:ext uri="{FF2B5EF4-FFF2-40B4-BE49-F238E27FC236}">
                    <a16:creationId xmlns:a16="http://schemas.microsoft.com/office/drawing/2014/main" id="{C3FE6F70-4B5E-439D-B650-3C4BD4C0FFFA}"/>
                  </a:ext>
                </a:extLst>
              </p:cNvPr>
              <p:cNvSpPr/>
              <p:nvPr/>
            </p:nvSpPr>
            <p:spPr>
              <a:xfrm>
                <a:off x="4626778" y="3323684"/>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216" name="Rectangle 215">
                <a:extLst>
                  <a:ext uri="{FF2B5EF4-FFF2-40B4-BE49-F238E27FC236}">
                    <a16:creationId xmlns:a16="http://schemas.microsoft.com/office/drawing/2014/main" id="{C3FE6F70-4B5E-439D-B650-3C4BD4C0FFFA}"/>
                  </a:ext>
                </a:extLst>
              </p:cNvPr>
              <p:cNvSpPr>
                <a:spLocks noRot="1" noChangeAspect="1" noMove="1" noResize="1" noEditPoints="1" noAdjustHandles="1" noChangeArrowheads="1" noChangeShapeType="1" noTextEdit="1"/>
              </p:cNvSpPr>
              <p:nvPr/>
            </p:nvSpPr>
            <p:spPr>
              <a:xfrm>
                <a:off x="4626778" y="3323684"/>
                <a:ext cx="3130521" cy="369332"/>
              </a:xfrm>
              <a:prstGeom prst="rect">
                <a:avLst/>
              </a:prstGeom>
              <a:blipFill>
                <a:blip r:embed="rId31"/>
                <a:stretch>
                  <a:fillRect l="-1751" t="-8197" b="-24590"/>
                </a:stretch>
              </a:blipFill>
            </p:spPr>
            <p:txBody>
              <a:bodyPr/>
              <a:lstStyle/>
              <a:p>
                <a:r>
                  <a:rPr lang="en-SE">
                    <a:noFill/>
                  </a:rPr>
                  <a:t> </a:t>
                </a:r>
              </a:p>
            </p:txBody>
          </p:sp>
        </mc:Fallback>
      </mc:AlternateContent>
      <p:grpSp>
        <p:nvGrpSpPr>
          <p:cNvPr id="218" name="Group 217">
            <a:extLst>
              <a:ext uri="{FF2B5EF4-FFF2-40B4-BE49-F238E27FC236}">
                <a16:creationId xmlns:a16="http://schemas.microsoft.com/office/drawing/2014/main" id="{9F45518C-AF86-43A9-96F4-D29F2FFBBF16}"/>
              </a:ext>
            </a:extLst>
          </p:cNvPr>
          <p:cNvGrpSpPr/>
          <p:nvPr/>
        </p:nvGrpSpPr>
        <p:grpSpPr>
          <a:xfrm>
            <a:off x="4707752" y="873308"/>
            <a:ext cx="2549178" cy="2274701"/>
            <a:chOff x="1249126" y="1770917"/>
            <a:chExt cx="1998711" cy="1783504"/>
          </a:xfrm>
        </p:grpSpPr>
        <p:cxnSp>
          <p:nvCxnSpPr>
            <p:cNvPr id="225" name="Shape 457">
              <a:extLst>
                <a:ext uri="{FF2B5EF4-FFF2-40B4-BE49-F238E27FC236}">
                  <a16:creationId xmlns:a16="http://schemas.microsoft.com/office/drawing/2014/main" id="{899CA272-7646-4266-AEBC-268BD85E53A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226" name="Shape 452">
              <a:extLst>
                <a:ext uri="{FF2B5EF4-FFF2-40B4-BE49-F238E27FC236}">
                  <a16:creationId xmlns:a16="http://schemas.microsoft.com/office/drawing/2014/main" id="{851D4679-2967-4C7F-9F20-8E60CB73EB0C}"/>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452">
              <a:extLst>
                <a:ext uri="{FF2B5EF4-FFF2-40B4-BE49-F238E27FC236}">
                  <a16:creationId xmlns:a16="http://schemas.microsoft.com/office/drawing/2014/main" id="{463E1B85-31A6-4FF2-A6A5-DD5375FF7CE4}"/>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452">
              <a:extLst>
                <a:ext uri="{FF2B5EF4-FFF2-40B4-BE49-F238E27FC236}">
                  <a16:creationId xmlns:a16="http://schemas.microsoft.com/office/drawing/2014/main" id="{F3CF694A-72E9-41AD-B150-B2A260AC6B9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29" name="Shape 457">
              <a:extLst>
                <a:ext uri="{FF2B5EF4-FFF2-40B4-BE49-F238E27FC236}">
                  <a16:creationId xmlns:a16="http://schemas.microsoft.com/office/drawing/2014/main" id="{0436780B-5AEF-47BC-BA96-6052A0B2A9DD}"/>
                </a:ext>
              </a:extLst>
            </p:cNvPr>
            <p:cNvCxnSpPr/>
            <p:nvPr/>
          </p:nvCxnSpPr>
          <p:spPr>
            <a:xfrm>
              <a:off x="2353072" y="2000896"/>
              <a:ext cx="760047" cy="1284088"/>
            </a:xfrm>
            <a:prstGeom prst="straightConnector1">
              <a:avLst/>
            </a:prstGeom>
            <a:noFill/>
            <a:ln w="25400" cap="flat" cmpd="sng">
              <a:solidFill>
                <a:srgbClr val="C00000"/>
              </a:solidFill>
              <a:prstDash val="solid"/>
              <a:round/>
              <a:headEnd type="none" w="lg" len="lg"/>
              <a:tailEnd type="none" w="lg" len="lg"/>
            </a:ln>
          </p:spPr>
        </p:cxnSp>
        <p:cxnSp>
          <p:nvCxnSpPr>
            <p:cNvPr id="230" name="Shape 457">
              <a:extLst>
                <a:ext uri="{FF2B5EF4-FFF2-40B4-BE49-F238E27FC236}">
                  <a16:creationId xmlns:a16="http://schemas.microsoft.com/office/drawing/2014/main" id="{CB7FF3ED-F925-44C8-B87E-ACA3E40E07C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231" name="Circle">
              <a:extLst>
                <a:ext uri="{FF2B5EF4-FFF2-40B4-BE49-F238E27FC236}">
                  <a16:creationId xmlns:a16="http://schemas.microsoft.com/office/drawing/2014/main" id="{20B1920C-D24D-45F4-81FF-1CCA886E255B}"/>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232" name="Shape 457">
              <a:extLst>
                <a:ext uri="{FF2B5EF4-FFF2-40B4-BE49-F238E27FC236}">
                  <a16:creationId xmlns:a16="http://schemas.microsoft.com/office/drawing/2014/main" id="{FD2BF66B-1EDA-4021-8A45-ADAE19E7AE0E}"/>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233" name="Shape 452">
              <a:extLst>
                <a:ext uri="{FF2B5EF4-FFF2-40B4-BE49-F238E27FC236}">
                  <a16:creationId xmlns:a16="http://schemas.microsoft.com/office/drawing/2014/main" id="{A799AC1D-46CB-4A74-B6E8-96D2223C8A6F}"/>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4" name="Circle">
              <a:extLst>
                <a:ext uri="{FF2B5EF4-FFF2-40B4-BE49-F238E27FC236}">
                  <a16:creationId xmlns:a16="http://schemas.microsoft.com/office/drawing/2014/main" id="{BEC45B1A-75CA-4330-841B-C05E2EAE6054}"/>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5" name="Shape 452">
              <a:extLst>
                <a:ext uri="{FF2B5EF4-FFF2-40B4-BE49-F238E27FC236}">
                  <a16:creationId xmlns:a16="http://schemas.microsoft.com/office/drawing/2014/main" id="{B08DDBA8-CA07-4B32-8809-9B4DC7A0F5E8}"/>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219" name="Picture 218">
            <a:extLst>
              <a:ext uri="{FF2B5EF4-FFF2-40B4-BE49-F238E27FC236}">
                <a16:creationId xmlns:a16="http://schemas.microsoft.com/office/drawing/2014/main" id="{7E9561AB-1227-45E1-9C06-C39E387908C5}"/>
              </a:ext>
            </a:extLst>
          </p:cNvPr>
          <p:cNvPicPr>
            <a:picLocks noChangeAspect="1"/>
          </p:cNvPicPr>
          <p:nvPr/>
        </p:nvPicPr>
        <p:blipFill>
          <a:blip r:embed="rId9"/>
          <a:stretch>
            <a:fillRect/>
          </a:stretch>
        </p:blipFill>
        <p:spPr>
          <a:xfrm>
            <a:off x="5479209" y="1379275"/>
            <a:ext cx="165100" cy="165100"/>
          </a:xfrm>
          <a:prstGeom prst="rect">
            <a:avLst/>
          </a:prstGeom>
        </p:spPr>
      </p:pic>
      <p:pic>
        <p:nvPicPr>
          <p:cNvPr id="220" name="Picture 219">
            <a:extLst>
              <a:ext uri="{FF2B5EF4-FFF2-40B4-BE49-F238E27FC236}">
                <a16:creationId xmlns:a16="http://schemas.microsoft.com/office/drawing/2014/main" id="{CE9C6389-E06F-4970-A547-FAF7ED6F75A6}"/>
              </a:ext>
            </a:extLst>
          </p:cNvPr>
          <p:cNvPicPr>
            <a:picLocks noChangeAspect="1"/>
          </p:cNvPicPr>
          <p:nvPr/>
        </p:nvPicPr>
        <p:blipFill>
          <a:blip r:embed="rId10"/>
          <a:stretch>
            <a:fillRect/>
          </a:stretch>
        </p:blipFill>
        <p:spPr>
          <a:xfrm>
            <a:off x="4886701" y="1783464"/>
            <a:ext cx="241300" cy="304800"/>
          </a:xfrm>
          <a:prstGeom prst="rect">
            <a:avLst/>
          </a:prstGeom>
        </p:spPr>
      </p:pic>
      <p:pic>
        <p:nvPicPr>
          <p:cNvPr id="221" name="Picture 220">
            <a:extLst>
              <a:ext uri="{FF2B5EF4-FFF2-40B4-BE49-F238E27FC236}">
                <a16:creationId xmlns:a16="http://schemas.microsoft.com/office/drawing/2014/main" id="{38F98FA0-7621-41FF-AF89-040198B28491}"/>
              </a:ext>
            </a:extLst>
          </p:cNvPr>
          <p:cNvPicPr>
            <a:picLocks noChangeAspect="1"/>
          </p:cNvPicPr>
          <p:nvPr/>
        </p:nvPicPr>
        <p:blipFill>
          <a:blip r:embed="rId11"/>
          <a:stretch>
            <a:fillRect/>
          </a:stretch>
        </p:blipFill>
        <p:spPr>
          <a:xfrm>
            <a:off x="4218881" y="2494665"/>
            <a:ext cx="626679" cy="336550"/>
          </a:xfrm>
          <a:prstGeom prst="rect">
            <a:avLst/>
          </a:prstGeom>
        </p:spPr>
      </p:pic>
      <p:pic>
        <p:nvPicPr>
          <p:cNvPr id="222" name="Picture 221">
            <a:extLst>
              <a:ext uri="{FF2B5EF4-FFF2-40B4-BE49-F238E27FC236}">
                <a16:creationId xmlns:a16="http://schemas.microsoft.com/office/drawing/2014/main" id="{5508DFB6-427D-4767-B6E9-1CFA93F5F7C0}"/>
              </a:ext>
            </a:extLst>
          </p:cNvPr>
          <p:cNvPicPr>
            <a:picLocks noChangeAspect="1"/>
          </p:cNvPicPr>
          <p:nvPr/>
        </p:nvPicPr>
        <p:blipFill>
          <a:blip r:embed="rId12"/>
          <a:stretch>
            <a:fillRect/>
          </a:stretch>
        </p:blipFill>
        <p:spPr>
          <a:xfrm>
            <a:off x="5278384" y="973398"/>
            <a:ext cx="495300" cy="241300"/>
          </a:xfrm>
          <a:prstGeom prst="rect">
            <a:avLst/>
          </a:prstGeom>
        </p:spPr>
      </p:pic>
      <p:pic>
        <p:nvPicPr>
          <p:cNvPr id="223" name="Picture 222">
            <a:extLst>
              <a:ext uri="{FF2B5EF4-FFF2-40B4-BE49-F238E27FC236}">
                <a16:creationId xmlns:a16="http://schemas.microsoft.com/office/drawing/2014/main" id="{A7D15D03-F93C-4C0A-BF0E-B176D8185EFF}"/>
              </a:ext>
            </a:extLst>
          </p:cNvPr>
          <p:cNvPicPr>
            <a:picLocks noChangeAspect="1"/>
          </p:cNvPicPr>
          <p:nvPr/>
        </p:nvPicPr>
        <p:blipFill>
          <a:blip r:embed="rId13"/>
          <a:stretch>
            <a:fillRect/>
          </a:stretch>
        </p:blipFill>
        <p:spPr>
          <a:xfrm>
            <a:off x="6225778" y="661991"/>
            <a:ext cx="1092200" cy="368300"/>
          </a:xfrm>
          <a:prstGeom prst="rect">
            <a:avLst/>
          </a:prstGeom>
        </p:spPr>
      </p:pic>
      <p:pic>
        <p:nvPicPr>
          <p:cNvPr id="224" name="Picture 223">
            <a:extLst>
              <a:ext uri="{FF2B5EF4-FFF2-40B4-BE49-F238E27FC236}">
                <a16:creationId xmlns:a16="http://schemas.microsoft.com/office/drawing/2014/main" id="{C3FA0DC3-C4B6-45A0-B97D-65C364C8E912}"/>
              </a:ext>
            </a:extLst>
          </p:cNvPr>
          <p:cNvPicPr>
            <a:picLocks noChangeAspect="1"/>
          </p:cNvPicPr>
          <p:nvPr/>
        </p:nvPicPr>
        <p:blipFill>
          <a:blip r:embed="rId14"/>
          <a:stretch>
            <a:fillRect/>
          </a:stretch>
        </p:blipFill>
        <p:spPr>
          <a:xfrm>
            <a:off x="6861976" y="3015450"/>
            <a:ext cx="1205980" cy="354700"/>
          </a:xfrm>
          <a:prstGeom prst="rect">
            <a:avLst/>
          </a:prstGeom>
        </p:spPr>
      </p:pic>
      <p:cxnSp>
        <p:nvCxnSpPr>
          <p:cNvPr id="236" name="Connector: Curved 235">
            <a:extLst>
              <a:ext uri="{FF2B5EF4-FFF2-40B4-BE49-F238E27FC236}">
                <a16:creationId xmlns:a16="http://schemas.microsoft.com/office/drawing/2014/main" id="{90AD6FEB-CE75-4F4B-AB4A-974B18E2D519}"/>
              </a:ext>
            </a:extLst>
          </p:cNvPr>
          <p:cNvCxnSpPr>
            <a:cxnSpLocks/>
          </p:cNvCxnSpPr>
          <p:nvPr/>
        </p:nvCxnSpPr>
        <p:spPr bwMode="auto">
          <a:xfrm>
            <a:off x="6123803" y="1028466"/>
            <a:ext cx="1070149" cy="1815350"/>
          </a:xfrm>
          <a:prstGeom prst="curvedConnector2">
            <a:avLst/>
          </a:prstGeom>
          <a:noFill/>
          <a:ln w="25400" cap="flat" cmpd="sng" algn="ctr">
            <a:solidFill>
              <a:srgbClr val="C00000"/>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0A6A22C2-1A25-4A8B-8B3B-CD2003C5D717}"/>
                  </a:ext>
                </a:extLst>
              </p:cNvPr>
              <p:cNvSpPr txBox="1"/>
              <p:nvPr/>
            </p:nvSpPr>
            <p:spPr>
              <a:xfrm>
                <a:off x="7012877" y="1137248"/>
                <a:ext cx="1431802" cy="1015663"/>
              </a:xfrm>
              <a:prstGeom prst="rect">
                <a:avLst/>
              </a:prstGeom>
              <a:noFill/>
            </p:spPr>
            <p:txBody>
              <a:bodyPr wrap="none" rtlCol="0">
                <a:spAutoFit/>
              </a:bodyPr>
              <a:lstStyle/>
              <a:p>
                <a:r>
                  <a:rPr lang="en-US" sz="2000" dirty="0">
                    <a:solidFill>
                      <a:schemeClr val="tx1"/>
                    </a:solidFill>
                  </a:rPr>
                  <a:t>Sarsa</a:t>
                </a:r>
              </a:p>
              <a:p>
                <a:r>
                  <a:rPr lang="en-US" sz="2000" dirty="0">
                    <a:solidFill>
                      <a:schemeClr val="tx1"/>
                    </a:solidFill>
                  </a:rPr>
                  <a:t>(on-policy,</a:t>
                </a:r>
              </a:p>
              <a:p>
                <a14:m>
                  <m:oMath xmlns:m="http://schemas.openxmlformats.org/officeDocument/2006/math">
                    <m:r>
                      <a:rPr lang="en-US" sz="2000" i="1">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oMath>
                </a14:m>
                <a:r>
                  <a:rPr lang="en-US" sz="2000" dirty="0">
                    <a:solidFill>
                      <a:schemeClr val="tx1"/>
                    </a:solidFill>
                  </a:rPr>
                  <a:t> is taken)</a:t>
                </a:r>
                <a:endParaRPr lang="en-SE" sz="2000" dirty="0">
                  <a:solidFill>
                    <a:schemeClr val="tx1"/>
                  </a:solidFill>
                </a:endParaRPr>
              </a:p>
            </p:txBody>
          </p:sp>
        </mc:Choice>
        <mc:Fallback xmlns="">
          <p:sp>
            <p:nvSpPr>
              <p:cNvPr id="237" name="TextBox 236">
                <a:extLst>
                  <a:ext uri="{FF2B5EF4-FFF2-40B4-BE49-F238E27FC236}">
                    <a16:creationId xmlns:a16="http://schemas.microsoft.com/office/drawing/2014/main" id="{0A6A22C2-1A25-4A8B-8B3B-CD2003C5D717}"/>
                  </a:ext>
                </a:extLst>
              </p:cNvPr>
              <p:cNvSpPr txBox="1">
                <a:spLocks noRot="1" noChangeAspect="1" noMove="1" noResize="1" noEditPoints="1" noAdjustHandles="1" noChangeArrowheads="1" noChangeShapeType="1" noTextEdit="1"/>
              </p:cNvSpPr>
              <p:nvPr/>
            </p:nvSpPr>
            <p:spPr>
              <a:xfrm>
                <a:off x="7012877" y="1137248"/>
                <a:ext cx="1431802" cy="1015663"/>
              </a:xfrm>
              <a:prstGeom prst="rect">
                <a:avLst/>
              </a:prstGeom>
              <a:blipFill>
                <a:blip r:embed="rId32"/>
                <a:stretch>
                  <a:fillRect l="-4255" t="-3012" r="-3830" b="-10843"/>
                </a:stretch>
              </a:blipFill>
            </p:spPr>
            <p:txBody>
              <a:bodyPr/>
              <a:lstStyle/>
              <a:p>
                <a:r>
                  <a:rPr lang="en-SE">
                    <a:noFill/>
                  </a:rPr>
                  <a:t> </a:t>
                </a:r>
              </a:p>
            </p:txBody>
          </p:sp>
        </mc:Fallback>
      </mc:AlternateContent>
      <p:sp>
        <p:nvSpPr>
          <p:cNvPr id="238" name="TextBox 237">
            <a:extLst>
              <a:ext uri="{FF2B5EF4-FFF2-40B4-BE49-F238E27FC236}">
                <a16:creationId xmlns:a16="http://schemas.microsoft.com/office/drawing/2014/main" id="{F42952EC-ED0D-4042-B157-47E40540A095}"/>
              </a:ext>
            </a:extLst>
          </p:cNvPr>
          <p:cNvSpPr txBox="1"/>
          <p:nvPr/>
        </p:nvSpPr>
        <p:spPr>
          <a:xfrm>
            <a:off x="2304056" y="5453386"/>
            <a:ext cx="681597" cy="461665"/>
          </a:xfrm>
          <a:prstGeom prst="rect">
            <a:avLst/>
          </a:prstGeom>
          <a:noFill/>
        </p:spPr>
        <p:txBody>
          <a:bodyPr wrap="none" rtlCol="0">
            <a:spAutoFit/>
          </a:bodyPr>
          <a:lstStyle/>
          <a:p>
            <a:r>
              <a:rPr lang="en-US" sz="2400" dirty="0">
                <a:solidFill>
                  <a:srgbClr val="C00000"/>
                </a:solidFill>
              </a:rPr>
              <a:t>exp</a:t>
            </a:r>
          </a:p>
        </p:txBody>
      </p:sp>
      <p:cxnSp>
        <p:nvCxnSpPr>
          <p:cNvPr id="239" name="Shape 457">
            <a:extLst>
              <a:ext uri="{FF2B5EF4-FFF2-40B4-BE49-F238E27FC236}">
                <a16:creationId xmlns:a16="http://schemas.microsoft.com/office/drawing/2014/main" id="{F2D7B041-B124-40A1-BE2C-70BCEA5E29A7}"/>
              </a:ext>
            </a:extLst>
          </p:cNvPr>
          <p:cNvCxnSpPr/>
          <p:nvPr/>
        </p:nvCxnSpPr>
        <p:spPr>
          <a:xfrm>
            <a:off x="2337923" y="5570085"/>
            <a:ext cx="600517" cy="0"/>
          </a:xfrm>
          <a:prstGeom prst="straightConnector1">
            <a:avLst/>
          </a:prstGeom>
          <a:noFill/>
          <a:ln w="25400" cap="flat" cmpd="sng">
            <a:solidFill>
              <a:srgbClr val="C00000"/>
            </a:solidFill>
            <a:prstDash val="solid"/>
            <a:round/>
            <a:headEnd type="none" w="lg" len="lg"/>
            <a:tailEnd type="none" w="lg" len="lg"/>
          </a:ln>
        </p:spPr>
      </p:cxnSp>
      <p:sp>
        <p:nvSpPr>
          <p:cNvPr id="240" name="Rectangle 239">
            <a:extLst>
              <a:ext uri="{FF2B5EF4-FFF2-40B4-BE49-F238E27FC236}">
                <a16:creationId xmlns:a16="http://schemas.microsoft.com/office/drawing/2014/main" id="{5474F10A-60E5-455A-96C5-19E561B36366}"/>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2219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8213-8DF7-4B37-9E0F-EF27AECA38C3}"/>
              </a:ext>
            </a:extLst>
          </p:cNvPr>
          <p:cNvSpPr>
            <a:spLocks noGrp="1"/>
          </p:cNvSpPr>
          <p:nvPr>
            <p:ph type="title"/>
          </p:nvPr>
        </p:nvSpPr>
        <p:spPr/>
        <p:txBody>
          <a:bodyPr/>
          <a:lstStyle/>
          <a:p>
            <a:r>
              <a:rPr lang="en-US" sz="3600" dirty="0"/>
              <a:t>Did We Miss One Bellman Equation?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453493-15D2-4688-A581-EEFAF76439CB}"/>
                  </a:ext>
                </a:extLst>
              </p:cNvPr>
              <p:cNvSpPr>
                <a:spLocks noGrp="1"/>
              </p:cNvSpPr>
              <p:nvPr>
                <p:ph idx="1"/>
              </p:nvPr>
            </p:nvSpPr>
            <p:spPr>
              <a:xfrm>
                <a:off x="457200" y="1295399"/>
                <a:ext cx="8229600" cy="2698051"/>
              </a:xfrm>
            </p:spPr>
            <p:txBody>
              <a:bodyPr>
                <a:normAutofit fontScale="92500" lnSpcReduction="20000"/>
              </a:bodyPr>
              <a:lstStyle/>
              <a:p>
                <a:r>
                  <a:rPr lang="en-US" dirty="0"/>
                  <a:t>[BEV] Bellman Optimality Equation for Optimal State Value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solidFill>
                      <a:schemeClr val="tx1"/>
                    </a:solidFill>
                  </a:rPr>
                  <a:t>Due to </a:t>
                </a:r>
                <a14:m>
                  <m:oMath xmlns:m="http://schemas.openxmlformats.org/officeDocument/2006/math">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lim>
                    </m:limLow>
                  </m:oMath>
                </a14:m>
                <a:r>
                  <a:rPr lang="en-US" dirty="0">
                    <a:solidFill>
                      <a:schemeClr val="tx1"/>
                    </a:solidFill>
                  </a:rPr>
                  <a:t> in front, it is not an expectation over a distribution, hence cannot solve </a:t>
                </a:r>
                <a:r>
                  <a:rPr lang="en-US" dirty="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solidFill>
                      <a:schemeClr val="tx1"/>
                    </a:solidFill>
                  </a:rPr>
                  <a:t> by sampling.</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34453493-15D2-4688-A581-EEFAF76439CB}"/>
                  </a:ext>
                </a:extLst>
              </p:cNvPr>
              <p:cNvSpPr>
                <a:spLocks noGrp="1" noRot="1" noChangeAspect="1" noMove="1" noResize="1" noEditPoints="1" noAdjustHandles="1" noChangeArrowheads="1" noChangeShapeType="1" noTextEdit="1"/>
              </p:cNvSpPr>
              <p:nvPr>
                <p:ph idx="1"/>
              </p:nvPr>
            </p:nvSpPr>
            <p:spPr>
              <a:xfrm>
                <a:off x="457200" y="1295399"/>
                <a:ext cx="8229600" cy="2698051"/>
              </a:xfrm>
              <a:blipFill>
                <a:blip r:embed="rId2"/>
                <a:stretch>
                  <a:fillRect l="-1481" t="-6095" b="-586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7F986EA-553B-434F-A263-D8393A6A1A21}"/>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grpSp>
        <p:nvGrpSpPr>
          <p:cNvPr id="5" name="Group 4">
            <a:extLst>
              <a:ext uri="{FF2B5EF4-FFF2-40B4-BE49-F238E27FC236}">
                <a16:creationId xmlns:a16="http://schemas.microsoft.com/office/drawing/2014/main" id="{6CB39D50-241A-4FF3-9E85-799E068D338F}"/>
              </a:ext>
            </a:extLst>
          </p:cNvPr>
          <p:cNvGrpSpPr/>
          <p:nvPr/>
        </p:nvGrpSpPr>
        <p:grpSpPr>
          <a:xfrm>
            <a:off x="3048000" y="4007344"/>
            <a:ext cx="2683156" cy="2190541"/>
            <a:chOff x="3112689" y="3534139"/>
            <a:chExt cx="2683156" cy="2190541"/>
          </a:xfrm>
        </p:grpSpPr>
        <p:grpSp>
          <p:nvGrpSpPr>
            <p:cNvPr id="6" name="Group 5">
              <a:extLst>
                <a:ext uri="{FF2B5EF4-FFF2-40B4-BE49-F238E27FC236}">
                  <a16:creationId xmlns:a16="http://schemas.microsoft.com/office/drawing/2014/main" id="{220C037C-D0CF-4FF7-A6B3-1317E683203C}"/>
                </a:ext>
              </a:extLst>
            </p:cNvPr>
            <p:cNvGrpSpPr/>
            <p:nvPr/>
          </p:nvGrpSpPr>
          <p:grpSpPr>
            <a:xfrm>
              <a:off x="3590310" y="3782139"/>
              <a:ext cx="2205535" cy="1637740"/>
              <a:chOff x="1383845" y="2000896"/>
              <a:chExt cx="1729274" cy="1284088"/>
            </a:xfrm>
          </p:grpSpPr>
          <p:cxnSp>
            <p:nvCxnSpPr>
              <p:cNvPr id="11" name="Shape 457">
                <a:extLst>
                  <a:ext uri="{FF2B5EF4-FFF2-40B4-BE49-F238E27FC236}">
                    <a16:creationId xmlns:a16="http://schemas.microsoft.com/office/drawing/2014/main" id="{09DD40A8-7AC9-4B43-8004-9850E898FA2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 name="Shape 457">
                <a:extLst>
                  <a:ext uri="{FF2B5EF4-FFF2-40B4-BE49-F238E27FC236}">
                    <a16:creationId xmlns:a16="http://schemas.microsoft.com/office/drawing/2014/main" id="{0DA67528-057E-4826-B269-7C328BDAE295}"/>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 name="Shape 457">
                <a:extLst>
                  <a:ext uri="{FF2B5EF4-FFF2-40B4-BE49-F238E27FC236}">
                    <a16:creationId xmlns:a16="http://schemas.microsoft.com/office/drawing/2014/main" id="{91D4C74C-5B79-4868-87EC-5AAEDD0576DD}"/>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4" name="Shape 457">
                <a:extLst>
                  <a:ext uri="{FF2B5EF4-FFF2-40B4-BE49-F238E27FC236}">
                    <a16:creationId xmlns:a16="http://schemas.microsoft.com/office/drawing/2014/main" id="{6DEC228D-FFD5-4499-8B9C-91C4A278A7BC}"/>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7" name="Picture 6">
              <a:extLst>
                <a:ext uri="{FF2B5EF4-FFF2-40B4-BE49-F238E27FC236}">
                  <a16:creationId xmlns:a16="http://schemas.microsoft.com/office/drawing/2014/main" id="{97A237E2-370F-4CA5-9A67-3DF4BA3384B7}"/>
                </a:ext>
              </a:extLst>
            </p:cNvPr>
            <p:cNvPicPr>
              <a:picLocks noChangeAspect="1"/>
            </p:cNvPicPr>
            <p:nvPr/>
          </p:nvPicPr>
          <p:blipFill>
            <a:blip r:embed="rId3"/>
            <a:stretch>
              <a:fillRect/>
            </a:stretch>
          </p:blipFill>
          <p:spPr>
            <a:xfrm>
              <a:off x="3568605" y="4993687"/>
              <a:ext cx="165100" cy="165100"/>
            </a:xfrm>
            <a:prstGeom prst="rect">
              <a:avLst/>
            </a:prstGeom>
          </p:spPr>
        </p:pic>
        <p:pic>
          <p:nvPicPr>
            <p:cNvPr id="8" name="Picture 7">
              <a:extLst>
                <a:ext uri="{FF2B5EF4-FFF2-40B4-BE49-F238E27FC236}">
                  <a16:creationId xmlns:a16="http://schemas.microsoft.com/office/drawing/2014/main" id="{9B85F568-85EC-4F23-84ED-595FF6E094AE}"/>
                </a:ext>
              </a:extLst>
            </p:cNvPr>
            <p:cNvPicPr>
              <a:picLocks noChangeAspect="1"/>
            </p:cNvPicPr>
            <p:nvPr/>
          </p:nvPicPr>
          <p:blipFill>
            <a:blip r:embed="rId4"/>
            <a:stretch>
              <a:fillRect/>
            </a:stretch>
          </p:blipFill>
          <p:spPr>
            <a:xfrm>
              <a:off x="3112689" y="5419880"/>
              <a:ext cx="241300" cy="304800"/>
            </a:xfrm>
            <a:prstGeom prst="rect">
              <a:avLst/>
            </a:prstGeom>
          </p:spPr>
        </p:pic>
        <p:pic>
          <p:nvPicPr>
            <p:cNvPr id="9" name="Picture 8">
              <a:extLst>
                <a:ext uri="{FF2B5EF4-FFF2-40B4-BE49-F238E27FC236}">
                  <a16:creationId xmlns:a16="http://schemas.microsoft.com/office/drawing/2014/main" id="{846504A3-A9E5-499D-88F5-F57B2313B9C6}"/>
                </a:ext>
              </a:extLst>
            </p:cNvPr>
            <p:cNvPicPr>
              <a:picLocks noChangeAspect="1"/>
            </p:cNvPicPr>
            <p:nvPr/>
          </p:nvPicPr>
          <p:blipFill>
            <a:blip r:embed="rId5"/>
            <a:stretch>
              <a:fillRect/>
            </a:stretch>
          </p:blipFill>
          <p:spPr>
            <a:xfrm>
              <a:off x="3621490" y="4496911"/>
              <a:ext cx="177800" cy="165100"/>
            </a:xfrm>
            <a:prstGeom prst="rect">
              <a:avLst/>
            </a:prstGeom>
          </p:spPr>
        </p:pic>
        <p:pic>
          <p:nvPicPr>
            <p:cNvPr id="10" name="Picture 9">
              <a:extLst>
                <a:ext uri="{FF2B5EF4-FFF2-40B4-BE49-F238E27FC236}">
                  <a16:creationId xmlns:a16="http://schemas.microsoft.com/office/drawing/2014/main" id="{67465BC5-6B7C-4630-83AE-B608E73C1ABA}"/>
                </a:ext>
              </a:extLst>
            </p:cNvPr>
            <p:cNvPicPr>
              <a:picLocks noChangeAspect="1"/>
            </p:cNvPicPr>
            <p:nvPr/>
          </p:nvPicPr>
          <p:blipFill>
            <a:blip r:embed="rId6"/>
            <a:stretch>
              <a:fillRect/>
            </a:stretch>
          </p:blipFill>
          <p:spPr>
            <a:xfrm>
              <a:off x="4312561" y="3534139"/>
              <a:ext cx="139700" cy="165100"/>
            </a:xfrm>
            <a:prstGeom prst="rect">
              <a:avLst/>
            </a:prstGeom>
          </p:spPr>
        </p:pic>
      </p:grpSp>
      <p:pic>
        <p:nvPicPr>
          <p:cNvPr id="15" name="Picture 14">
            <a:extLst>
              <a:ext uri="{FF2B5EF4-FFF2-40B4-BE49-F238E27FC236}">
                <a16:creationId xmlns:a16="http://schemas.microsoft.com/office/drawing/2014/main" id="{CB7FDD4D-9813-4BB3-BF6F-0989EB1FC85C}"/>
              </a:ext>
            </a:extLst>
          </p:cNvPr>
          <p:cNvPicPr>
            <a:picLocks noChangeAspect="1"/>
          </p:cNvPicPr>
          <p:nvPr/>
        </p:nvPicPr>
        <p:blipFill>
          <a:blip r:embed="rId7"/>
          <a:stretch>
            <a:fillRect/>
          </a:stretch>
        </p:blipFill>
        <p:spPr>
          <a:xfrm>
            <a:off x="6122727" y="5838008"/>
            <a:ext cx="850900" cy="381000"/>
          </a:xfrm>
          <a:prstGeom prst="rect">
            <a:avLst/>
          </a:prstGeom>
        </p:spPr>
      </p:pic>
      <p:pic>
        <p:nvPicPr>
          <p:cNvPr id="16" name="Picture 15">
            <a:extLst>
              <a:ext uri="{FF2B5EF4-FFF2-40B4-BE49-F238E27FC236}">
                <a16:creationId xmlns:a16="http://schemas.microsoft.com/office/drawing/2014/main" id="{64089657-5650-41E3-9F4B-8C13A26F63A7}"/>
              </a:ext>
            </a:extLst>
          </p:cNvPr>
          <p:cNvPicPr>
            <a:picLocks noChangeAspect="1"/>
          </p:cNvPicPr>
          <p:nvPr/>
        </p:nvPicPr>
        <p:blipFill>
          <a:blip r:embed="rId8"/>
          <a:stretch>
            <a:fillRect/>
          </a:stretch>
        </p:blipFill>
        <p:spPr>
          <a:xfrm>
            <a:off x="4918691" y="3903408"/>
            <a:ext cx="749300" cy="3683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FB84A1-FAA1-4952-8146-E50F532AC912}"/>
                  </a:ext>
                </a:extLst>
              </p:cNvPr>
              <p:cNvSpPr/>
              <p:nvPr/>
            </p:nvSpPr>
            <p:spPr>
              <a:xfrm>
                <a:off x="3289299" y="6431454"/>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7" name="Rectangle 16">
                <a:extLst>
                  <a:ext uri="{FF2B5EF4-FFF2-40B4-BE49-F238E27FC236}">
                    <a16:creationId xmlns:a16="http://schemas.microsoft.com/office/drawing/2014/main" id="{DBFB84A1-FAA1-4952-8146-E50F532AC912}"/>
                  </a:ext>
                </a:extLst>
              </p:cNvPr>
              <p:cNvSpPr>
                <a:spLocks noRot="1" noChangeAspect="1" noMove="1" noResize="1" noEditPoints="1" noAdjustHandles="1" noChangeArrowheads="1" noChangeShapeType="1" noTextEdit="1"/>
              </p:cNvSpPr>
              <p:nvPr/>
            </p:nvSpPr>
            <p:spPr>
              <a:xfrm>
                <a:off x="3289299" y="6431454"/>
                <a:ext cx="3125623" cy="369332"/>
              </a:xfrm>
              <a:prstGeom prst="rect">
                <a:avLst/>
              </a:prstGeom>
              <a:blipFill>
                <a:blip r:embed="rId9"/>
                <a:stretch>
                  <a:fillRect l="-1758" t="-8197" b="-24590"/>
                </a:stretch>
              </a:blipFill>
            </p:spPr>
            <p:txBody>
              <a:bodyPr/>
              <a:lstStyle/>
              <a:p>
                <a:r>
                  <a:rPr lang="en-SE">
                    <a:noFill/>
                  </a:rPr>
                  <a:t> </a:t>
                </a:r>
              </a:p>
            </p:txBody>
          </p:sp>
        </mc:Fallback>
      </mc:AlternateContent>
      <p:sp>
        <p:nvSpPr>
          <p:cNvPr id="18" name="Shape 452">
            <a:extLst>
              <a:ext uri="{FF2B5EF4-FFF2-40B4-BE49-F238E27FC236}">
                <a16:creationId xmlns:a16="http://schemas.microsoft.com/office/drawing/2014/main" id="{FB26296C-9411-480B-B7FE-B874C0AA3693}"/>
              </a:ext>
            </a:extLst>
          </p:cNvPr>
          <p:cNvSpPr/>
          <p:nvPr/>
        </p:nvSpPr>
        <p:spPr>
          <a:xfrm>
            <a:off x="5048926" y="4842768"/>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 name="Circle">
            <a:extLst>
              <a:ext uri="{FF2B5EF4-FFF2-40B4-BE49-F238E27FC236}">
                <a16:creationId xmlns:a16="http://schemas.microsoft.com/office/drawing/2014/main" id="{05E57884-EA6E-41FA-9BB1-45148C1D66C9}"/>
              </a:ext>
            </a:extLst>
          </p:cNvPr>
          <p:cNvSpPr/>
          <p:nvPr/>
        </p:nvSpPr>
        <p:spPr>
          <a:xfrm>
            <a:off x="4436935" y="384626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 name="Circle">
            <a:extLst>
              <a:ext uri="{FF2B5EF4-FFF2-40B4-BE49-F238E27FC236}">
                <a16:creationId xmlns:a16="http://schemas.microsoft.com/office/drawing/2014/main" id="{6EDE2504-4539-4A40-B434-F74EC1FA53FE}"/>
              </a:ext>
            </a:extLst>
          </p:cNvPr>
          <p:cNvSpPr/>
          <p:nvPr/>
        </p:nvSpPr>
        <p:spPr>
          <a:xfrm>
            <a:off x="5507084" y="5802481"/>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 name="Circle">
            <a:extLst>
              <a:ext uri="{FF2B5EF4-FFF2-40B4-BE49-F238E27FC236}">
                <a16:creationId xmlns:a16="http://schemas.microsoft.com/office/drawing/2014/main" id="{B1766CA7-246A-4AD8-AE4B-F65CE99462A7}"/>
              </a:ext>
            </a:extLst>
          </p:cNvPr>
          <p:cNvSpPr/>
          <p:nvPr/>
        </p:nvSpPr>
        <p:spPr>
          <a:xfrm>
            <a:off x="4717605" y="580617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 name="Circle">
            <a:extLst>
              <a:ext uri="{FF2B5EF4-FFF2-40B4-BE49-F238E27FC236}">
                <a16:creationId xmlns:a16="http://schemas.microsoft.com/office/drawing/2014/main" id="{BDACBC99-964D-4DEC-B5C0-EE366FACAC06}"/>
              </a:ext>
            </a:extLst>
          </p:cNvPr>
          <p:cNvSpPr/>
          <p:nvPr/>
        </p:nvSpPr>
        <p:spPr>
          <a:xfrm>
            <a:off x="4144774" y="5796923"/>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87759674-1359-4B4B-9AD9-14965DAE9748}"/>
              </a:ext>
            </a:extLst>
          </p:cNvPr>
          <p:cNvSpPr/>
          <p:nvPr/>
        </p:nvSpPr>
        <p:spPr>
          <a:xfrm>
            <a:off x="3310601" y="5805180"/>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 name="Shape 452">
            <a:extLst>
              <a:ext uri="{FF2B5EF4-FFF2-40B4-BE49-F238E27FC236}">
                <a16:creationId xmlns:a16="http://schemas.microsoft.com/office/drawing/2014/main" id="{55E1DE58-3A21-4108-BCB0-BE9ADE4497CB}"/>
              </a:ext>
            </a:extLst>
          </p:cNvPr>
          <p:cNvSpPr/>
          <p:nvPr/>
        </p:nvSpPr>
        <p:spPr>
          <a:xfrm>
            <a:off x="3894932" y="4859109"/>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5" name="Shape 457">
            <a:extLst>
              <a:ext uri="{FF2B5EF4-FFF2-40B4-BE49-F238E27FC236}">
                <a16:creationId xmlns:a16="http://schemas.microsoft.com/office/drawing/2014/main" id="{007780A6-AD05-4E39-813F-4F25DE9D3417}"/>
              </a:ext>
            </a:extLst>
          </p:cNvPr>
          <p:cNvCxnSpPr/>
          <p:nvPr/>
        </p:nvCxnSpPr>
        <p:spPr>
          <a:xfrm>
            <a:off x="4247872" y="4700123"/>
            <a:ext cx="792591" cy="0"/>
          </a:xfrm>
          <a:prstGeom prst="straightConnector1">
            <a:avLst/>
          </a:prstGeom>
          <a:noFill/>
          <a:ln w="25400" cap="flat" cmpd="sng">
            <a:solidFill>
              <a:srgbClr val="52ADC8"/>
            </a:solidFill>
            <a:prstDash val="solid"/>
            <a:round/>
            <a:headEnd type="none" w="lg" len="lg"/>
            <a:tailEnd type="none" w="lg" len="lg"/>
          </a:ln>
        </p:spPr>
      </p:cxnSp>
      <p:sp>
        <p:nvSpPr>
          <p:cNvPr id="26" name="TextBox 25">
            <a:extLst>
              <a:ext uri="{FF2B5EF4-FFF2-40B4-BE49-F238E27FC236}">
                <a16:creationId xmlns:a16="http://schemas.microsoft.com/office/drawing/2014/main" id="{EEF9F014-C98F-44AE-9EBD-1AF45585602B}"/>
              </a:ext>
            </a:extLst>
          </p:cNvPr>
          <p:cNvSpPr txBox="1"/>
          <p:nvPr/>
        </p:nvSpPr>
        <p:spPr>
          <a:xfrm>
            <a:off x="4286470" y="4620730"/>
            <a:ext cx="766557" cy="461665"/>
          </a:xfrm>
          <a:prstGeom prst="rect">
            <a:avLst/>
          </a:prstGeom>
          <a:noFill/>
        </p:spPr>
        <p:txBody>
          <a:bodyPr wrap="none" rtlCol="0">
            <a:spAutoFit/>
          </a:bodyPr>
          <a:lstStyle/>
          <a:p>
            <a:r>
              <a:rPr lang="en-US" sz="2400" dirty="0">
                <a:solidFill>
                  <a:srgbClr val="C00000"/>
                </a:solidFill>
              </a:rPr>
              <a:t>max</a:t>
            </a:r>
          </a:p>
        </p:txBody>
      </p:sp>
    </p:spTree>
    <p:extLst>
      <p:ext uri="{BB962C8B-B14F-4D97-AF65-F5344CB8AC3E}">
        <p14:creationId xmlns:p14="http://schemas.microsoft.com/office/powerpoint/2010/main" val="212700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0E45-BA98-4E3F-9FA9-E5253EAA7999}"/>
              </a:ext>
            </a:extLst>
          </p:cNvPr>
          <p:cNvSpPr>
            <a:spLocks noGrp="1"/>
          </p:cNvSpPr>
          <p:nvPr>
            <p:ph type="title"/>
          </p:nvPr>
        </p:nvSpPr>
        <p:spPr/>
        <p:txBody>
          <a:bodyPr/>
          <a:lstStyle/>
          <a:p>
            <a:r>
              <a:rPr lang="en-US" dirty="0"/>
              <a:t>Characteristics of RL</a:t>
            </a:r>
            <a:endParaRPr lang="en-SE" dirty="0"/>
          </a:p>
        </p:txBody>
      </p:sp>
      <p:sp>
        <p:nvSpPr>
          <p:cNvPr id="3" name="Content Placeholder 2">
            <a:extLst>
              <a:ext uri="{FF2B5EF4-FFF2-40B4-BE49-F238E27FC236}">
                <a16:creationId xmlns:a16="http://schemas.microsoft.com/office/drawing/2014/main" id="{7D44F80C-0618-4CDD-8664-C0C1A8069D32}"/>
              </a:ext>
            </a:extLst>
          </p:cNvPr>
          <p:cNvSpPr>
            <a:spLocks noGrp="1"/>
          </p:cNvSpPr>
          <p:nvPr>
            <p:ph idx="1"/>
          </p:nvPr>
        </p:nvSpPr>
        <p:spPr/>
        <p:txBody>
          <a:bodyPr/>
          <a:lstStyle/>
          <a:p>
            <a:r>
              <a:rPr lang="en-US" dirty="0"/>
              <a:t>There is no supervisor, only a reward signal (may be sparse)</a:t>
            </a:r>
          </a:p>
          <a:p>
            <a:r>
              <a:rPr lang="en-US" dirty="0"/>
              <a:t>Feedback is delayed, not instantaneous</a:t>
            </a:r>
          </a:p>
          <a:p>
            <a:r>
              <a:rPr lang="en-US" dirty="0"/>
              <a:t>Sequential, non </a:t>
            </a:r>
            <a:r>
              <a:rPr lang="en-US" dirty="0" err="1"/>
              <a:t>i.i.d</a:t>
            </a:r>
            <a:r>
              <a:rPr lang="en-US" dirty="0"/>
              <a:t> data</a:t>
            </a:r>
          </a:p>
          <a:p>
            <a:pPr lvl="1"/>
            <a:r>
              <a:rPr lang="en-US" dirty="0"/>
              <a:t>Agent's actions affect the subsequent data it receives</a:t>
            </a:r>
            <a:endParaRPr lang="en-SE" dirty="0"/>
          </a:p>
        </p:txBody>
      </p:sp>
      <p:sp>
        <p:nvSpPr>
          <p:cNvPr id="4" name="Slide Number Placeholder 3">
            <a:extLst>
              <a:ext uri="{FF2B5EF4-FFF2-40B4-BE49-F238E27FC236}">
                <a16:creationId xmlns:a16="http://schemas.microsoft.com/office/drawing/2014/main" id="{F1B51FBC-6DB5-4364-8093-47566EFB234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dirty="0"/>
          </a:p>
        </p:txBody>
      </p:sp>
    </p:spTree>
    <p:extLst>
      <p:ext uri="{BB962C8B-B14F-4D97-AF65-F5344CB8AC3E}">
        <p14:creationId xmlns:p14="http://schemas.microsoft.com/office/powerpoint/2010/main" val="73124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6CF-B983-46F7-8CE6-79E18C7EE8BE}"/>
              </a:ext>
            </a:extLst>
          </p:cNvPr>
          <p:cNvSpPr>
            <a:spLocks noGrp="1"/>
          </p:cNvSpPr>
          <p:nvPr>
            <p:ph type="title"/>
          </p:nvPr>
        </p:nvSpPr>
        <p:spPr/>
        <p:txBody>
          <a:bodyPr/>
          <a:lstStyle/>
          <a:p>
            <a:r>
              <a:rPr lang="en-US" dirty="0"/>
              <a:t>Another View</a:t>
            </a:r>
            <a:endParaRPr lang="en-SE" dirty="0"/>
          </a:p>
        </p:txBody>
      </p:sp>
      <p:sp>
        <p:nvSpPr>
          <p:cNvPr id="3" name="Content Placeholder 2">
            <a:extLst>
              <a:ext uri="{FF2B5EF4-FFF2-40B4-BE49-F238E27FC236}">
                <a16:creationId xmlns:a16="http://schemas.microsoft.com/office/drawing/2014/main" id="{E7A17260-C7CE-420B-A4DD-068BC38C08E8}"/>
              </a:ext>
            </a:extLst>
          </p:cNvPr>
          <p:cNvSpPr>
            <a:spLocks noGrp="1"/>
          </p:cNvSpPr>
          <p:nvPr>
            <p:ph idx="1"/>
          </p:nvPr>
        </p:nvSpPr>
        <p:spPr>
          <a:xfrm>
            <a:off x="647700" y="6244069"/>
            <a:ext cx="7848600" cy="406907"/>
          </a:xfrm>
        </p:spPr>
        <p:style>
          <a:lnRef idx="1">
            <a:schemeClr val="dk1"/>
          </a:lnRef>
          <a:fillRef idx="2">
            <a:schemeClr val="dk1"/>
          </a:fillRef>
          <a:effectRef idx="1">
            <a:schemeClr val="dk1"/>
          </a:effectRef>
          <a:fontRef idx="minor">
            <a:schemeClr val="dk1"/>
          </a:fontRef>
        </p:style>
        <p:txBody>
          <a:bodyPr/>
          <a:lstStyle/>
          <a:p>
            <a:pPr marL="0" indent="0" algn="just">
              <a:buNone/>
            </a:pPr>
            <a:r>
              <a:rPr lang="en-US" sz="1800" dirty="0"/>
              <a:t>From </a:t>
            </a:r>
            <a:r>
              <a:rPr lang="en-US" sz="1800" dirty="0">
                <a:hlinkClick r:id="rId2"/>
              </a:rPr>
              <a:t>https://www.davidsilver.uk/teaching/</a:t>
            </a:r>
            <a:r>
              <a:rPr lang="en-US" sz="1800" dirty="0"/>
              <a:t>. Expected </a:t>
            </a:r>
            <a:r>
              <a:rPr lang="en-US" sz="1800" dirty="0" err="1"/>
              <a:t>Sarsa</a:t>
            </a:r>
            <a:r>
              <a:rPr lang="en-US" sz="1800" dirty="0"/>
              <a:t> is missing here.</a:t>
            </a:r>
            <a:endParaRPr lang="en-SE" sz="1800" dirty="0"/>
          </a:p>
        </p:txBody>
      </p:sp>
      <p:sp>
        <p:nvSpPr>
          <p:cNvPr id="4" name="Slide Number Placeholder 3">
            <a:extLst>
              <a:ext uri="{FF2B5EF4-FFF2-40B4-BE49-F238E27FC236}">
                <a16:creationId xmlns:a16="http://schemas.microsoft.com/office/drawing/2014/main" id="{66C7A22A-F546-4DC5-A091-2D8C34B34CF9}"/>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1A357F71-D298-4CA0-94C9-B3C216B4C4E7}"/>
              </a:ext>
            </a:extLst>
          </p:cNvPr>
          <p:cNvPicPr>
            <a:picLocks noChangeAspect="1"/>
          </p:cNvPicPr>
          <p:nvPr/>
        </p:nvPicPr>
        <p:blipFill>
          <a:blip r:embed="rId3"/>
          <a:stretch>
            <a:fillRect/>
          </a:stretch>
        </p:blipFill>
        <p:spPr>
          <a:xfrm>
            <a:off x="394032" y="1080793"/>
            <a:ext cx="8241088" cy="5039742"/>
          </a:xfrm>
          <a:prstGeom prst="rect">
            <a:avLst/>
          </a:prstGeom>
        </p:spPr>
      </p:pic>
    </p:spTree>
    <p:extLst>
      <p:ext uri="{BB962C8B-B14F-4D97-AF65-F5344CB8AC3E}">
        <p14:creationId xmlns:p14="http://schemas.microsoft.com/office/powerpoint/2010/main" val="24572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4AAF-1FF2-4BBB-8D3B-3B0589E15CFC}"/>
              </a:ext>
            </a:extLst>
          </p:cNvPr>
          <p:cNvSpPr>
            <a:spLocks noGrp="1"/>
          </p:cNvSpPr>
          <p:nvPr>
            <p:ph type="title"/>
          </p:nvPr>
        </p:nvSpPr>
        <p:spPr/>
        <p:txBody>
          <a:bodyPr/>
          <a:lstStyle/>
          <a:p>
            <a:r>
              <a:rPr lang="en-US" dirty="0" err="1"/>
              <a:t>Sarsa</a:t>
            </a:r>
            <a:endParaRPr lang="en-SE" dirty="0"/>
          </a:p>
        </p:txBody>
      </p:sp>
      <p:sp>
        <p:nvSpPr>
          <p:cNvPr id="3" name="Content Placeholder 2">
            <a:extLst>
              <a:ext uri="{FF2B5EF4-FFF2-40B4-BE49-F238E27FC236}">
                <a16:creationId xmlns:a16="http://schemas.microsoft.com/office/drawing/2014/main" id="{1721D521-5CC1-49C9-8D43-10017544218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16FAF1B-95F4-462A-9431-6B13AE213568}"/>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A85977CA-439B-4B64-8DCB-9F7695D9D7B6}"/>
              </a:ext>
            </a:extLst>
          </p:cNvPr>
          <p:cNvPicPr>
            <a:picLocks noChangeAspect="1"/>
          </p:cNvPicPr>
          <p:nvPr/>
        </p:nvPicPr>
        <p:blipFill>
          <a:blip r:embed="rId3"/>
          <a:stretch>
            <a:fillRect/>
          </a:stretch>
        </p:blipFill>
        <p:spPr>
          <a:xfrm>
            <a:off x="533400" y="83490"/>
            <a:ext cx="7772400" cy="3436461"/>
          </a:xfrm>
          <a:prstGeom prst="rect">
            <a:avLst/>
          </a:prstGeom>
        </p:spPr>
      </p:pic>
      <p:pic>
        <p:nvPicPr>
          <p:cNvPr id="6" name="Picture 5">
            <a:extLst>
              <a:ext uri="{FF2B5EF4-FFF2-40B4-BE49-F238E27FC236}">
                <a16:creationId xmlns:a16="http://schemas.microsoft.com/office/drawing/2014/main" id="{E4A1C610-4117-4EBC-A45E-B20922A6E9F2}"/>
              </a:ext>
            </a:extLst>
          </p:cNvPr>
          <p:cNvPicPr>
            <a:picLocks noChangeAspect="1"/>
          </p:cNvPicPr>
          <p:nvPr/>
        </p:nvPicPr>
        <p:blipFill>
          <a:blip r:embed="rId4"/>
          <a:stretch>
            <a:fillRect/>
          </a:stretch>
        </p:blipFill>
        <p:spPr>
          <a:xfrm>
            <a:off x="533400" y="3484882"/>
            <a:ext cx="7772400" cy="31852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E33BF-1646-4C97-B168-D3359B14F131}"/>
                  </a:ext>
                </a:extLst>
              </p:cNvPr>
              <p:cNvSpPr txBox="1"/>
              <p:nvPr/>
            </p:nvSpPr>
            <p:spPr>
              <a:xfrm>
                <a:off x="2895600" y="6019800"/>
                <a:ext cx="5638800" cy="589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Off-policy, Value Iteration: in state </a:t>
                </a:r>
                <a14:m>
                  <m:oMath xmlns:m="http://schemas.openxmlformats.org/officeDocument/2006/math">
                    <m:r>
                      <a:rPr lang="en-US" sz="1400" i="1">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𝑎</m:t>
                    </m:r>
                    <m:r>
                      <a:rPr lang="en-US" sz="1400" i="1">
                        <a:latin typeface="Cambria Math" panose="02040503050406030204" pitchFamily="18" charset="0"/>
                      </a:rPr>
                      <m:t>)</m:t>
                    </m:r>
                  </m:oMath>
                </a14:m>
                <a:r>
                  <a:rPr lang="en-US" sz="1400" dirty="0"/>
                  <a:t> by taking </a:t>
                </a:r>
                <a14:m>
                  <m:oMath xmlns:m="http://schemas.openxmlformats.org/officeDocument/2006/math">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r>
                              <a:rPr lang="en-US" sz="1400" i="1">
                                <a:latin typeface="Cambria Math" panose="02040503050406030204" pitchFamily="18" charset="0"/>
                              </a:rPr>
                              <m:t>𝑎</m:t>
                            </m:r>
                          </m:lim>
                        </m:limLow>
                      </m:fName>
                      <m:e>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e>
                    </m:func>
                  </m:oMath>
                </a14:m>
                <a:r>
                  <a:rPr lang="en-US" sz="1400" dirty="0"/>
                  <a:t> among all possible actions.</a:t>
                </a:r>
                <a:endParaRPr lang="en-SE" sz="1400" dirty="0"/>
              </a:p>
            </p:txBody>
          </p:sp>
        </mc:Choice>
        <mc:Fallback xmlns="">
          <p:sp>
            <p:nvSpPr>
              <p:cNvPr id="8" name="TextBox 7">
                <a:extLst>
                  <a:ext uri="{FF2B5EF4-FFF2-40B4-BE49-F238E27FC236}">
                    <a16:creationId xmlns:a16="http://schemas.microsoft.com/office/drawing/2014/main" id="{C21E33BF-1646-4C97-B168-D3359B14F131}"/>
                  </a:ext>
                </a:extLst>
              </p:cNvPr>
              <p:cNvSpPr txBox="1">
                <a:spLocks noRot="1" noChangeAspect="1" noMove="1" noResize="1" noEditPoints="1" noAdjustHandles="1" noChangeArrowheads="1" noChangeShapeType="1" noTextEdit="1"/>
              </p:cNvSpPr>
              <p:nvPr/>
            </p:nvSpPr>
            <p:spPr>
              <a:xfrm>
                <a:off x="2895600" y="6019800"/>
                <a:ext cx="5638800" cy="589649"/>
              </a:xfrm>
              <a:prstGeom prst="rect">
                <a:avLst/>
              </a:prstGeom>
              <a:blipFill>
                <a:blip r:embed="rId5"/>
                <a:stretch>
                  <a:fillRect l="-108" r="-43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556FD-CA38-4030-9022-CE63D6A9AD03}"/>
                  </a:ext>
                </a:extLst>
              </p:cNvPr>
              <p:cNvSpPr txBox="1"/>
              <p:nvPr/>
            </p:nvSpPr>
            <p:spPr>
              <a:xfrm>
                <a:off x="3048000" y="2857298"/>
                <a:ext cx="5562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On-policy, Policy Iteration: in state </a:t>
                </a:r>
                <a14:m>
                  <m:oMath xmlns:m="http://schemas.openxmlformats.org/officeDocument/2006/math">
                    <m:r>
                      <a:rPr lang="en-US" sz="1400" b="0" i="1" smtClean="0">
                        <a:latin typeface="Cambria Math" panose="02040503050406030204" pitchFamily="18" charset="0"/>
                      </a:rPr>
                      <m:t>𝑆</m:t>
                    </m:r>
                  </m:oMath>
                </a14:m>
                <a:r>
                  <a:rPr lang="en-US" sz="1400" dirty="0"/>
                  <a:t>, Q update w. one-step lookahead </a:t>
                </a:r>
                <a14:m>
                  <m:oMath xmlns:m="http://schemas.openxmlformats.org/officeDocument/2006/math">
                    <m:r>
                      <a:rPr lang="en-US" sz="1400" i="1">
                        <a:latin typeface="Cambria Math" panose="02040503050406030204" pitchFamily="18" charset="0"/>
                      </a:rPr>
                      <m:t>𝑄</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𝑆</m:t>
                        </m:r>
                      </m:e>
                      <m:sup>
                        <m:r>
                          <a:rPr lang="en-US" sz="1400" i="1">
                            <a:latin typeface="Cambria Math" panose="02040503050406030204" pitchFamily="18" charset="0"/>
                          </a:rPr>
                          <m:t>′</m:t>
                        </m:r>
                      </m:sup>
                    </m:sSup>
                    <m:r>
                      <a:rPr lang="en-US" sz="1400" i="1">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for a specific action </a:t>
                </a:r>
                <a14:m>
                  <m:oMath xmlns:m="http://schemas.openxmlformats.org/officeDocument/2006/math">
                    <m:r>
                      <a:rPr lang="en-US" sz="1400" i="1">
                        <a:latin typeface="Cambria Math" panose="02040503050406030204" pitchFamily="18" charset="0"/>
                      </a:rPr>
                      <m:t>𝐴</m:t>
                    </m:r>
                    <m:r>
                      <a:rPr lang="en-US" sz="1400" i="1">
                        <a:latin typeface="Cambria Math" panose="02040503050406030204" pitchFamily="18" charset="0"/>
                      </a:rPr>
                      <m:t>′</m:t>
                    </m:r>
                  </m:oMath>
                </a14:m>
                <a:r>
                  <a:rPr lang="en-US" sz="1400" dirty="0"/>
                  <a:t> (e.g., based on </a:t>
                </a:r>
                <a14:m>
                  <m:oMath xmlns:m="http://schemas.openxmlformats.org/officeDocument/2006/math">
                    <m:r>
                      <a:rPr lang="en-US" sz="1400" i="1">
                        <a:latin typeface="Cambria Math" panose="02040503050406030204" pitchFamily="18" charset="0"/>
                      </a:rPr>
                      <m:t>𝜖</m:t>
                    </m:r>
                  </m:oMath>
                </a14:m>
                <a:r>
                  <a:rPr lang="en-US" sz="1400" dirty="0"/>
                  <a:t>-greedy).</a:t>
                </a:r>
                <a:endParaRPr lang="en-SE" sz="1400" dirty="0"/>
              </a:p>
            </p:txBody>
          </p:sp>
        </mc:Choice>
        <mc:Fallback xmlns="">
          <p:sp>
            <p:nvSpPr>
              <p:cNvPr id="9" name="TextBox 8">
                <a:extLst>
                  <a:ext uri="{FF2B5EF4-FFF2-40B4-BE49-F238E27FC236}">
                    <a16:creationId xmlns:a16="http://schemas.microsoft.com/office/drawing/2014/main" id="{114556FD-CA38-4030-9022-CE63D6A9AD03}"/>
                  </a:ext>
                </a:extLst>
              </p:cNvPr>
              <p:cNvSpPr txBox="1">
                <a:spLocks noRot="1" noChangeAspect="1" noMove="1" noResize="1" noEditPoints="1" noAdjustHandles="1" noChangeArrowheads="1" noChangeShapeType="1" noTextEdit="1"/>
              </p:cNvSpPr>
              <p:nvPr/>
            </p:nvSpPr>
            <p:spPr>
              <a:xfrm>
                <a:off x="3048000" y="2857298"/>
                <a:ext cx="5562600" cy="523220"/>
              </a:xfrm>
              <a:prstGeom prst="rect">
                <a:avLst/>
              </a:prstGeom>
              <a:blipFill>
                <a:blip r:embed="rId6"/>
                <a:stretch>
                  <a:fillRect l="-109" b="-7778"/>
                </a:stretch>
              </a:blipFill>
            </p:spPr>
            <p:txBody>
              <a:bodyPr/>
              <a:lstStyle/>
              <a:p>
                <a:r>
                  <a:rPr lang="en-SE">
                    <a:noFill/>
                  </a:rPr>
                  <a:t> </a:t>
                </a:r>
              </a:p>
            </p:txBody>
          </p:sp>
        </mc:Fallback>
      </mc:AlternateContent>
    </p:spTree>
    <p:extLst>
      <p:ext uri="{BB962C8B-B14F-4D97-AF65-F5344CB8AC3E}">
        <p14:creationId xmlns:p14="http://schemas.microsoft.com/office/powerpoint/2010/main" val="1254724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FCC8-E463-4818-A88A-863B78A2D78D}"/>
              </a:ext>
            </a:extLst>
          </p:cNvPr>
          <p:cNvSpPr>
            <a:spLocks noGrp="1"/>
          </p:cNvSpPr>
          <p:nvPr>
            <p:ph type="title"/>
          </p:nvPr>
        </p:nvSpPr>
        <p:spPr/>
        <p:txBody>
          <a:bodyPr/>
          <a:lstStyle/>
          <a:p>
            <a:r>
              <a:rPr lang="en-US" dirty="0"/>
              <a:t>QL is Off-Policy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A896A-9038-4482-962D-91935462E2D8}"/>
                  </a:ext>
                </a:extLst>
              </p:cNvPr>
              <p:cNvSpPr>
                <a:spLocks noGrp="1"/>
              </p:cNvSpPr>
              <p:nvPr>
                <p:ph idx="1"/>
              </p:nvPr>
            </p:nvSpPr>
            <p:spPr>
              <a:xfrm>
                <a:off x="457200" y="1219200"/>
                <a:ext cx="8229600" cy="3124200"/>
              </a:xfrm>
            </p:spPr>
            <p:txBody>
              <a:bodyPr>
                <a:normAutofit fontScale="92500" lnSpcReduction="20000"/>
              </a:bodyPr>
              <a:lstStyle/>
              <a:p>
                <a:r>
                  <a:rPr lang="en-US" dirty="0"/>
                  <a:t>QL’s target policy </a:t>
                </a:r>
                <a14:m>
                  <m:oMath xmlns:m="http://schemas.openxmlformats.org/officeDocument/2006/math">
                    <m:r>
                      <a:rPr lang="en-US" b="0" i="1" smtClean="0">
                        <a:latin typeface="Cambria Math" panose="02040503050406030204" pitchFamily="18" charset="0"/>
                      </a:rPr>
                      <m:t>𝜋</m:t>
                    </m:r>
                  </m:oMath>
                </a14:m>
                <a:r>
                  <a:rPr lang="en-US" dirty="0"/>
                  <a:t> is always greedy w.r.t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𝑎</m:t>
                        </m:r>
                        <m:r>
                          <a:rPr lang="en-US" b="0" i="1" smtClean="0">
                            <a:latin typeface="Cambria Math" panose="02040503050406030204" pitchFamily="18" charset="0"/>
                          </a:rPr>
                          <m:t>′</m:t>
                        </m:r>
                      </m:sub>
                      <m:sup/>
                      <m:e>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e>
                    </m:nary>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b="0" i="1" smtClean="0">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e>
                        </m:d>
                      </m:e>
                    </m:func>
                  </m:oMath>
                </a14:m>
                <a:endParaRPr lang="en-US" dirty="0"/>
              </a:p>
              <a:p>
                <a:r>
                  <a:rPr lang="en-US" dirty="0"/>
                  <a:t>Behavior policy </a:t>
                </a:r>
                <a14:m>
                  <m:oMath xmlns:m="http://schemas.openxmlformats.org/officeDocument/2006/math">
                    <m:r>
                      <m:rPr>
                        <m:sty m:val="p"/>
                      </m:rPr>
                      <a:rPr lang="en-US" b="0" i="1" smtClean="0">
                        <a:latin typeface="Cambria Math" panose="02040503050406030204" pitchFamily="18" charset="0"/>
                      </a:rPr>
                      <m:t>b</m:t>
                    </m:r>
                  </m:oMath>
                </a14:m>
                <a:r>
                  <a:rPr lang="en-US" dirty="0"/>
                  <a:t> is typically more exploratory, e.g., </a:t>
                </a:r>
                <a14:m>
                  <m:oMath xmlns:m="http://schemas.openxmlformats.org/officeDocument/2006/math">
                    <m:r>
                      <a:rPr lang="en-US" b="0" i="1" smtClean="0">
                        <a:latin typeface="Cambria Math" panose="02040503050406030204" pitchFamily="18" charset="0"/>
                      </a:rPr>
                      <m:t>𝜖</m:t>
                    </m:r>
                  </m:oMath>
                </a14:m>
                <a:r>
                  <a:rPr lang="en-US" dirty="0"/>
                  <a:t>-greedy, or uniform random, or even arbitrary policy.</a:t>
                </a:r>
              </a:p>
              <a:p>
                <a:r>
                  <a:rPr lang="en-US" dirty="0"/>
                  <a:t>No need for Importance Sampling.</a:t>
                </a:r>
              </a:p>
              <a:p>
                <a:endParaRPr lang="en-SE" dirty="0"/>
              </a:p>
            </p:txBody>
          </p:sp>
        </mc:Choice>
        <mc:Fallback xmlns="">
          <p:sp>
            <p:nvSpPr>
              <p:cNvPr id="3" name="Content Placeholder 2">
                <a:extLst>
                  <a:ext uri="{FF2B5EF4-FFF2-40B4-BE49-F238E27FC236}">
                    <a16:creationId xmlns:a16="http://schemas.microsoft.com/office/drawing/2014/main" id="{8F5A896A-9038-4482-962D-91935462E2D8}"/>
                  </a:ext>
                </a:extLst>
              </p:cNvPr>
              <p:cNvSpPr>
                <a:spLocks noGrp="1" noRot="1" noChangeAspect="1" noMove="1" noResize="1" noEditPoints="1" noAdjustHandles="1" noChangeArrowheads="1" noChangeShapeType="1" noTextEdit="1"/>
              </p:cNvSpPr>
              <p:nvPr>
                <p:ph idx="1"/>
              </p:nvPr>
            </p:nvSpPr>
            <p:spPr>
              <a:xfrm>
                <a:off x="457200" y="1219200"/>
                <a:ext cx="8229600" cy="3124200"/>
              </a:xfrm>
              <a:blipFill>
                <a:blip r:embed="rId2"/>
                <a:stretch>
                  <a:fillRect l="-1481" t="-5458" b="-48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EAE5B23-0BC5-4E93-BFD1-DDC346A2FAB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6" name="Picture 5">
            <a:extLst>
              <a:ext uri="{FF2B5EF4-FFF2-40B4-BE49-F238E27FC236}">
                <a16:creationId xmlns:a16="http://schemas.microsoft.com/office/drawing/2014/main" id="{3B11C5D4-8A5F-4817-A417-D34B50135864}"/>
              </a:ext>
            </a:extLst>
          </p:cNvPr>
          <p:cNvPicPr>
            <a:picLocks noChangeAspect="1"/>
          </p:cNvPicPr>
          <p:nvPr/>
        </p:nvPicPr>
        <p:blipFill>
          <a:blip r:embed="rId3"/>
          <a:stretch>
            <a:fillRect/>
          </a:stretch>
        </p:blipFill>
        <p:spPr>
          <a:xfrm>
            <a:off x="4572000" y="4278416"/>
            <a:ext cx="4391852" cy="2251619"/>
          </a:xfrm>
          <a:prstGeom prst="rect">
            <a:avLst/>
          </a:prstGeom>
        </p:spPr>
      </p:pic>
      <p:pic>
        <p:nvPicPr>
          <p:cNvPr id="5" name="Picture 4">
            <a:extLst>
              <a:ext uri="{FF2B5EF4-FFF2-40B4-BE49-F238E27FC236}">
                <a16:creationId xmlns:a16="http://schemas.microsoft.com/office/drawing/2014/main" id="{4CAEEFAD-19C9-4412-933C-0C9AA58E410B}"/>
              </a:ext>
            </a:extLst>
          </p:cNvPr>
          <p:cNvPicPr>
            <a:picLocks noChangeAspect="1"/>
          </p:cNvPicPr>
          <p:nvPr/>
        </p:nvPicPr>
        <p:blipFill>
          <a:blip r:embed="rId4"/>
          <a:stretch>
            <a:fillRect/>
          </a:stretch>
        </p:blipFill>
        <p:spPr>
          <a:xfrm>
            <a:off x="163275" y="4332296"/>
            <a:ext cx="5334000" cy="1850276"/>
          </a:xfrm>
          <a:prstGeom prst="rect">
            <a:avLst/>
          </a:prstGeom>
        </p:spPr>
      </p:pic>
    </p:spTree>
    <p:extLst>
      <p:ext uri="{BB962C8B-B14F-4D97-AF65-F5344CB8AC3E}">
        <p14:creationId xmlns:p14="http://schemas.microsoft.com/office/powerpoint/2010/main" val="1707735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a:t>Expected </a:t>
            </a:r>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a:xfrm>
                <a:off x="457200" y="1295400"/>
                <a:ext cx="8229600" cy="5287962"/>
              </a:xfrm>
            </p:spPr>
            <p:txBody>
              <a:bodyPr>
                <a:normAutofit fontScale="92500" lnSpcReduction="10000"/>
              </a:bodyPr>
              <a:lstStyle/>
              <a:p>
                <a:r>
                  <a:rPr lang="en-US" dirty="0"/>
                  <a:t>Expected </a:t>
                </a:r>
                <a:r>
                  <a:rPr lang="en-US" dirty="0" err="1"/>
                  <a:t>Sarsa</a:t>
                </a:r>
                <a:r>
                  <a:rPr lang="en-US" altLang="zh-CN" dirty="0"/>
                  <a:t> and QL are both off-policy. </a:t>
                </a:r>
                <a:r>
                  <a:rPr lang="en-US" dirty="0">
                    <a:solidFill>
                      <a:schemeClr val="tx1"/>
                    </a:solidFill>
                  </a:rPr>
                  <a:t>Expected </a:t>
                </a:r>
                <a:r>
                  <a:rPr lang="en-US" dirty="0" err="1">
                    <a:solidFill>
                      <a:schemeClr val="tx1"/>
                    </a:solidFill>
                  </a:rPr>
                  <a:t>Sarsa</a:t>
                </a:r>
                <a:r>
                  <a:rPr lang="en-US" dirty="0">
                    <a:solidFill>
                      <a:schemeClr val="tx1"/>
                    </a:solidFill>
                  </a:rPr>
                  <a:t> subsumes and generalizes QL:</a:t>
                </a:r>
              </a:p>
              <a:p>
                <a:pPr lvl="1"/>
                <a:r>
                  <a:rPr lang="en-US" dirty="0"/>
                  <a:t>Target for Expected </a:t>
                </a:r>
                <a:r>
                  <a:rPr lang="en-US" dirty="0" err="1"/>
                  <a:t>Sarsa</a:t>
                </a:r>
                <a:r>
                  <a:rPr lang="en-US" dirty="0"/>
                  <a:t>:</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a:solidFill>
                              <a:schemeClr val="tx1"/>
                            </a:solidFill>
                            <a:latin typeface="Cambria Math" panose="02040503050406030204" pitchFamily="18" charset="0"/>
                          </a:rPr>
                        </m:ctrlPr>
                      </m:naryPr>
                      <m:sub>
                        <m:r>
                          <m:rPr>
                            <m:brk m:alnAt="7"/>
                          </m:rP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ub>
                      <m:sup/>
                      <m:e>
                        <m:r>
                          <a:rPr lang="en-US" i="1">
                            <a:solidFill>
                              <a:schemeClr val="tx1"/>
                            </a:solidFill>
                            <a:latin typeface="Cambria Math" panose="02040503050406030204" pitchFamily="18" charset="0"/>
                          </a:rPr>
                          <m:t>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oMath>
                </a14:m>
                <a:endParaRPr lang="en-US" dirty="0">
                  <a:solidFill>
                    <a:schemeClr val="tx1"/>
                  </a:solidFill>
                </a:endParaRPr>
              </a:p>
              <a:p>
                <a:pPr lvl="1"/>
                <a:r>
                  <a:rPr lang="en-US" dirty="0"/>
                  <a:t>Target for QL: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e>
                        </m:d>
                      </m:e>
                    </m:func>
                  </m:oMath>
                </a14:m>
                <a:endParaRPr lang="en-US" dirty="0">
                  <a:solidFill>
                    <a:schemeClr val="tx1"/>
                  </a:solidFill>
                </a:endParaRPr>
              </a:p>
              <a:p>
                <a:pPr lvl="1"/>
                <a:r>
                  <a:rPr lang="en-US" dirty="0">
                    <a:solidFill>
                      <a:schemeClr val="tx1"/>
                    </a:solidFill>
                  </a:rPr>
                  <a:t>Expected </a:t>
                </a:r>
                <a:r>
                  <a:rPr lang="en-US" dirty="0" err="1">
                    <a:solidFill>
                      <a:schemeClr val="tx1"/>
                    </a:solidFill>
                  </a:rPr>
                  <a:t>Sarsa</a:t>
                </a:r>
                <a:r>
                  <a:rPr lang="en-US" dirty="0">
                    <a:solidFill>
                      <a:schemeClr val="tx1"/>
                    </a:solidFill>
                  </a:rPr>
                  <a:t> with </a:t>
                </a:r>
                <a:r>
                  <a:rPr lang="en-US" dirty="0"/>
                  <a:t>greedy target policy </a:t>
                </a:r>
                <a14:m>
                  <m:oMath xmlns:m="http://schemas.openxmlformats.org/officeDocument/2006/math">
                    <m:r>
                      <a:rPr lang="en-US" i="1">
                        <a:latin typeface="Cambria Math" panose="02040503050406030204" pitchFamily="18" charset="0"/>
                      </a:rPr>
                      <m:t>𝜋</m:t>
                    </m:r>
                  </m:oMath>
                </a14:m>
                <a:r>
                  <a:rPr lang="en-US" dirty="0"/>
                  <a:t> (</a:t>
                </a:r>
                <a14:m>
                  <m:oMath xmlns:m="http://schemas.openxmlformats.org/officeDocument/2006/math">
                    <m:r>
                      <a:rPr lang="en-US" i="1">
                        <a:latin typeface="Cambria Math" panose="02040503050406030204" pitchFamily="18" charset="0"/>
                      </a:rPr>
                      <m:t>𝜖</m:t>
                    </m:r>
                    <m:r>
                      <a:rPr lang="en-US" i="1">
                        <a:latin typeface="Cambria Math" panose="02040503050406030204" pitchFamily="18" charset="0"/>
                      </a:rPr>
                      <m:t>=0</m:t>
                    </m:r>
                  </m:oMath>
                </a14:m>
                <a:r>
                  <a:rPr lang="en-US" dirty="0"/>
                  <a:t>)</a:t>
                </a:r>
                <a:r>
                  <a:rPr lang="en-US" dirty="0">
                    <a:solidFill>
                      <a:schemeClr val="tx1"/>
                    </a:solidFill>
                  </a:rPr>
                  <a:t> is exactly QL.</a:t>
                </a:r>
              </a:p>
              <a:p>
                <a:r>
                  <a:rPr lang="en-US" dirty="0"/>
                  <a:t>Expected </a:t>
                </a:r>
                <a:r>
                  <a:rPr lang="en-US" dirty="0" err="1"/>
                  <a:t>Sarsa</a:t>
                </a:r>
                <a:r>
                  <a:rPr lang="en-US" dirty="0"/>
                  <a:t> improves over </a:t>
                </a:r>
                <a:r>
                  <a:rPr lang="en-US" dirty="0" err="1"/>
                  <a:t>Sarsa</a:t>
                </a:r>
                <a:r>
                  <a:rPr lang="en-US" dirty="0"/>
                  <a:t> by eliminating variance due to the random selection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solidFill>
                      <a:schemeClr val="tx1"/>
                    </a:solidFill>
                  </a:rPr>
                  <a:t>, with cost of increased computation overhead.</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481" t="-2422" b="-21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861132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325C-7089-4D4E-8BCF-BC30BFAED2D6}"/>
              </a:ext>
            </a:extLst>
          </p:cNvPr>
          <p:cNvSpPr>
            <a:spLocks noGrp="1"/>
          </p:cNvSpPr>
          <p:nvPr>
            <p:ph type="title"/>
          </p:nvPr>
        </p:nvSpPr>
        <p:spPr/>
        <p:txBody>
          <a:bodyPr/>
          <a:lstStyle/>
          <a:p>
            <a:r>
              <a:rPr lang="en-US" dirty="0" err="1"/>
              <a:t>Sarsa</a:t>
            </a:r>
            <a:r>
              <a:rPr lang="en-US" dirty="0"/>
              <a:t> and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694D5-15A8-4E5E-B7D4-3F32D9EA9959}"/>
                  </a:ext>
                </a:extLst>
              </p:cNvPr>
              <p:cNvSpPr>
                <a:spLocks noGrp="1"/>
              </p:cNvSpPr>
              <p:nvPr>
                <p:ph idx="1"/>
              </p:nvPr>
            </p:nvSpPr>
            <p:spPr/>
            <p:txBody>
              <a:bodyPr>
                <a:normAutofit fontScale="92500" lnSpcReduction="10000"/>
              </a:bodyPr>
              <a:lstStyle/>
              <a:p>
                <a:r>
                  <a:rPr lang="en-US" dirty="0"/>
                  <a:t>Exercise 6.12. Suppose action selection is greedy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=0</m:t>
                    </m:r>
                  </m:oMath>
                </a14:m>
                <a:r>
                  <a:rPr lang="en-US" dirty="0"/>
                  <a:t>). Is Q-learning then exactly the same algorithm as </a:t>
                </a:r>
                <a:r>
                  <a:rPr lang="en-US" dirty="0" err="1"/>
                  <a:t>Sarsa</a:t>
                </a:r>
                <a:r>
                  <a:rPr lang="en-US" dirty="0"/>
                  <a:t>? Will they make exactly the same action selections and weight updates?</a:t>
                </a:r>
              </a:p>
              <a:p>
                <a:r>
                  <a:rPr lang="en-US" dirty="0">
                    <a:solidFill>
                      <a:schemeClr val="tx1"/>
                    </a:solidFill>
                  </a:rPr>
                  <a:t>ANS: No. </a:t>
                </a:r>
                <a:r>
                  <a:rPr lang="en-US" dirty="0" err="1"/>
                  <a:t>Sarsa</a:t>
                </a:r>
                <a:r>
                  <a:rPr lang="en-US" dirty="0"/>
                  <a:t> chooses the next action </a:t>
                </a:r>
                <a14:m>
                  <m:oMath xmlns:m="http://schemas.openxmlformats.org/officeDocument/2006/math">
                    <m:r>
                      <a:rPr lang="en-US" b="0" i="1" dirty="0" smtClean="0">
                        <a:latin typeface="Cambria Math" panose="02040503050406030204" pitchFamily="18" charset="0"/>
                      </a:rPr>
                      <m:t>𝐴</m:t>
                    </m:r>
                    <m:r>
                      <a:rPr lang="en-US" i="1" dirty="0" smtClean="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based on current policy, and then updates the Q-function; while Q-learning first updates the Q-function, and then chooses the next action </a:t>
                </a:r>
                <a14:m>
                  <m:oMath xmlns:m="http://schemas.openxmlformats.org/officeDocument/2006/math">
                    <m:r>
                      <a:rPr lang="en-US" b="0" i="1" dirty="0" smtClean="0">
                        <a:latin typeface="Cambria Math" panose="02040503050406030204" pitchFamily="18" charset="0"/>
                      </a:rPr>
                      <m:t>𝐴</m:t>
                    </m:r>
                    <m:r>
                      <a:rPr lang="en-US" i="1" dirty="0">
                        <a:latin typeface="Cambria Math" panose="02040503050406030204" pitchFamily="18" charset="0"/>
                      </a:rPr>
                      <m:t>′</m:t>
                    </m:r>
                  </m:oMath>
                </a14:m>
                <a:r>
                  <a:rPr lang="en-US" dirty="0"/>
                  <a:t> in </a:t>
                </a:r>
                <a14:m>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oMath>
                </a14:m>
                <a:r>
                  <a:rPr lang="en-US" dirty="0"/>
                  <a:t> in the next iteration, derived from the updated Q-function.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691694D5-15A8-4E5E-B7D4-3F32D9EA9959}"/>
                  </a:ext>
                </a:extLst>
              </p:cNvPr>
              <p:cNvSpPr>
                <a:spLocks noGrp="1" noRot="1" noChangeAspect="1" noMove="1" noResize="1" noEditPoints="1" noAdjustHandles="1" noChangeArrowheads="1" noChangeShapeType="1" noTextEdit="1"/>
              </p:cNvSpPr>
              <p:nvPr>
                <p:ph idx="1"/>
              </p:nvPr>
            </p:nvSpPr>
            <p:spPr>
              <a:blipFill>
                <a:blip r:embed="rId3"/>
                <a:stretch>
                  <a:fillRect l="-1481" t="-2509" r="-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C885A4-E97E-4540-96FB-87B5B736E5C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753424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D2F3-A133-4BF2-AA28-B7F666A3AFC3}"/>
              </a:ext>
            </a:extLst>
          </p:cNvPr>
          <p:cNvSpPr>
            <a:spLocks noGrp="1"/>
          </p:cNvSpPr>
          <p:nvPr>
            <p:ph type="title"/>
          </p:nvPr>
        </p:nvSpPr>
        <p:spPr/>
        <p:txBody>
          <a:bodyPr/>
          <a:lstStyle/>
          <a:p>
            <a:r>
              <a:rPr lang="en-US"/>
              <a:t>Example for TD, Sarsa, QL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885510-91A4-495B-91DA-DFB9F344BBB7}"/>
                  </a:ext>
                </a:extLst>
              </p:cNvPr>
              <p:cNvSpPr>
                <a:spLocks noGrp="1"/>
              </p:cNvSpPr>
              <p:nvPr>
                <p:ph idx="1"/>
              </p:nvPr>
            </p:nvSpPr>
            <p:spPr>
              <a:xfrm>
                <a:off x="457200" y="1295400"/>
                <a:ext cx="8229600" cy="2743200"/>
              </a:xfrm>
            </p:spPr>
            <p:txBody>
              <a:bodyPr>
                <a:normAutofit/>
              </a:bodyPr>
              <a:lstStyle/>
              <a:p>
                <a:r>
                  <a:rPr lang="en-US" dirty="0"/>
                  <a:t>An MDP w. 3 states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and 2 actions </a:t>
                </a:r>
                <a14:m>
                  <m:oMath xmlns:m="http://schemas.openxmlformats.org/officeDocument/2006/math">
                    <m:r>
                      <a:rPr lang="en-US" b="0" i="1" smtClean="0">
                        <a:latin typeface="Cambria Math" panose="02040503050406030204" pitchFamily="18" charset="0"/>
                      </a:rPr>
                      <m:t>{1,2}</m:t>
                    </m:r>
                  </m:oMath>
                </a14:m>
                <a:r>
                  <a:rPr lang="en-US" dirty="0"/>
                  <a:t> at each state,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=1.0</m:t>
                    </m:r>
                  </m:oMath>
                </a14:m>
                <a:r>
                  <a:rPr lang="en-US" dirty="0"/>
                  <a:t>. Terminal state </a:t>
                </a:r>
                <a14:m>
                  <m:oMath xmlns:m="http://schemas.openxmlformats.org/officeDocument/2006/math">
                    <m:r>
                      <a:rPr lang="en-US" i="1" dirty="0">
                        <a:latin typeface="Cambria Math" panose="02040503050406030204" pitchFamily="18" charset="0"/>
                      </a:rPr>
                      <m:t>𝑇</m:t>
                    </m:r>
                  </m:oMath>
                </a14:m>
                <a:r>
                  <a:rPr lang="en-US" dirty="0"/>
                  <a:t>.</a:t>
                </a:r>
              </a:p>
            </p:txBody>
          </p:sp>
        </mc:Choice>
        <mc:Fallback xmlns="">
          <p:sp>
            <p:nvSpPr>
              <p:cNvPr id="3" name="Content Placeholder 2">
                <a:extLst>
                  <a:ext uri="{FF2B5EF4-FFF2-40B4-BE49-F238E27FC236}">
                    <a16:creationId xmlns:a16="http://schemas.microsoft.com/office/drawing/2014/main" id="{43885510-91A4-495B-91DA-DFB9F344BBB7}"/>
                  </a:ext>
                </a:extLst>
              </p:cNvPr>
              <p:cNvSpPr>
                <a:spLocks noGrp="1" noRot="1" noChangeAspect="1" noMove="1" noResize="1" noEditPoints="1" noAdjustHandles="1" noChangeArrowheads="1" noChangeShapeType="1" noTextEdit="1"/>
              </p:cNvSpPr>
              <p:nvPr>
                <p:ph idx="1"/>
              </p:nvPr>
            </p:nvSpPr>
            <p:spPr>
              <a:xfrm>
                <a:off x="457200" y="1295400"/>
                <a:ext cx="8229600" cy="2743200"/>
              </a:xfrm>
              <a:blipFill>
                <a:blip r:embed="rId3"/>
                <a:stretch>
                  <a:fillRect l="-1704" t="-2889" r="-2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EA168-8098-4B83-BB39-BD9FBC9538B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9040C2DC-1535-4A2C-B3C2-FCEC30CCC4F1}"/>
              </a:ext>
            </a:extLst>
          </p:cNvPr>
          <p:cNvPicPr>
            <a:picLocks noChangeAspect="1"/>
          </p:cNvPicPr>
          <p:nvPr/>
        </p:nvPicPr>
        <p:blipFill>
          <a:blip r:embed="rId4"/>
          <a:stretch>
            <a:fillRect/>
          </a:stretch>
        </p:blipFill>
        <p:spPr>
          <a:xfrm>
            <a:off x="2628777" y="4385049"/>
            <a:ext cx="3886445" cy="2355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57737-C754-453C-AB82-294FDA281F54}"/>
                  </a:ext>
                </a:extLst>
              </p:cNvPr>
              <p:cNvSpPr txBox="1"/>
              <p:nvPr/>
            </p:nvSpPr>
            <p:spPr>
              <a:xfrm>
                <a:off x="5967004" y="5410200"/>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7" name="TextBox 6">
                <a:extLst>
                  <a:ext uri="{FF2B5EF4-FFF2-40B4-BE49-F238E27FC236}">
                    <a16:creationId xmlns:a16="http://schemas.microsoft.com/office/drawing/2014/main" id="{C7057737-C754-453C-AB82-294FDA281F54}"/>
                  </a:ext>
                </a:extLst>
              </p:cNvPr>
              <p:cNvSpPr txBox="1">
                <a:spLocks noRot="1" noChangeAspect="1" noMove="1" noResize="1" noEditPoints="1" noAdjustHandles="1" noChangeArrowheads="1" noChangeShapeType="1" noTextEdit="1"/>
              </p:cNvSpPr>
              <p:nvPr/>
            </p:nvSpPr>
            <p:spPr>
              <a:xfrm>
                <a:off x="5967004" y="5410200"/>
                <a:ext cx="505138"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0087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550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r>
                          <a:rPr lang="en-US" i="1">
                            <a:solidFill>
                              <a:schemeClr val="tx1"/>
                            </a:solidFill>
                            <a:latin typeface="Cambria Math" panose="02040503050406030204" pitchFamily="18" charset="0"/>
                          </a:rPr>
                          <m:t>0−0−0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m:t>
                        </m:r>
                        <m:r>
                          <a:rPr lang="en-US" i="1">
                            <a:solidFill>
                              <a:srgbClr val="C00000"/>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+10</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−2.8</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−19</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−100−0</m:t>
                        </m:r>
                        <m:r>
                          <a:rPr lang="en-US" b="0" i="1" smtClean="0">
                            <a:solidFill>
                              <a:schemeClr val="tx1"/>
                            </a:solidFill>
                            <a:latin typeface="Cambria Math" panose="02040503050406030204" pitchFamily="18" charset="0"/>
                          </a:rPr>
                          <m:t>+19</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27.1</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483"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9</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−2.8</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27. 1</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−100</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100</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5ECB67-68F4-4B75-A48F-B59FE0FE16EE}"/>
                  </a:ext>
                </a:extLst>
              </p:cNvPr>
              <p:cNvSpPr txBox="1"/>
              <p:nvPr/>
            </p:nvSpPr>
            <p:spPr>
              <a:xfrm>
                <a:off x="3435872" y="5504263"/>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F95ECB67-68F4-4B75-A48F-B59FE0FE16EE}"/>
                  </a:ext>
                </a:extLst>
              </p:cNvPr>
              <p:cNvSpPr txBox="1">
                <a:spLocks noRot="1" noChangeAspect="1" noMove="1" noResize="1" noEditPoints="1" noAdjustHandles="1" noChangeArrowheads="1" noChangeShapeType="1" noTextEdit="1"/>
              </p:cNvSpPr>
              <p:nvPr/>
            </p:nvSpPr>
            <p:spPr>
              <a:xfrm>
                <a:off x="3435872" y="5504263"/>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673025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TD</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657600"/>
              </a:xfrm>
            </p:spPr>
            <p:txBody>
              <a:bodyPr>
                <a:normAutofit fontScale="62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0.4</m:t>
                    </m:r>
                  </m:oMath>
                </a14:m>
                <a:endParaRPr lang="en-US" dirty="0">
                  <a:solidFill>
                    <a:schemeClr val="tx1"/>
                  </a:solidFill>
                </a:endParaRPr>
              </a:p>
              <a:p>
                <a:r>
                  <a:rPr lang="en-US" dirty="0">
                    <a:solidFill>
                      <a:schemeClr val="tx1"/>
                    </a:solidFill>
                  </a:rPr>
                  <a:t>EP2:</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.4</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.04</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−.4</m:t>
                        </m:r>
                      </m:e>
                    </m:d>
                    <m:r>
                      <a:rPr lang="en-US" i="1">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.76</m:t>
                    </m:r>
                  </m:oMath>
                </a14:m>
                <a:endParaRPr lang="en-US" dirty="0">
                  <a:solidFill>
                    <a:schemeClr val="tx1"/>
                  </a:solidFill>
                </a:endParaRPr>
              </a:p>
              <a:p>
                <a:r>
                  <a:rPr lang="en-US" dirty="0">
                    <a:solidFill>
                      <a:schemeClr val="tx1"/>
                    </a:solidFill>
                  </a:rPr>
                  <a:t>EP3:</a:t>
                </a: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e>
                        </m:d>
                      </m:e>
                    </m:d>
                    <m:r>
                      <a:rPr lang="en-US" i="1">
                        <a:solidFill>
                          <a:schemeClr val="tx1"/>
                        </a:solidFill>
                        <a:latin typeface="Cambria Math" panose="02040503050406030204" pitchFamily="18" charset="0"/>
                      </a:rPr>
                      <m:t>=</m:t>
                    </m:r>
                    <m:r>
                      <a:rPr lang="en-US" i="1">
                        <a:latin typeface="Cambria Math" panose="02040503050406030204" pitchFamily="18" charset="0"/>
                      </a:rPr>
                      <m:t>.04</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solidFill>
                              <a:schemeClr val="tx1"/>
                            </a:solidFill>
                            <a:latin typeface="Cambria Math" panose="02040503050406030204" pitchFamily="18" charset="0"/>
                          </a:rPr>
                          <m:t>−</m:t>
                        </m:r>
                        <m:r>
                          <a:rPr lang="en-US" i="1">
                            <a:latin typeface="Cambria Math" panose="02040503050406030204" pitchFamily="18" charset="0"/>
                          </a:rPr>
                          <m:t>.04</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0.11</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e>
                        </m:d>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.76</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−.76</m:t>
                        </m:r>
                      </m:e>
                    </m:d>
                    <m:r>
                      <a:rPr lang="en-US"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a14:m>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657600"/>
              </a:xfrm>
              <a:blipFill>
                <a:blip r:embed="rId3"/>
                <a:stretch>
                  <a:fillRect l="-690" t="-2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𝑽</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e>
                                </m:d>
                              </m:oMath>
                            </m:oMathPara>
                          </a14:m>
                          <a:endParaRPr lang="en-SE" dirty="0">
                            <a:solidFill>
                              <a:schemeClr val="tx1"/>
                            </a:solidFill>
                          </a:endParaRPr>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0.4</m:t>
                                </m:r>
                              </m:oMath>
                            </m:oMathPara>
                          </a14:m>
                          <a:endParaRPr lang="en-US" dirty="0">
                            <a:solidFill>
                              <a:schemeClr val="tx1"/>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0.04</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0.76</m:t>
                                </m:r>
                              </m:oMath>
                            </m:oMathPara>
                          </a14:m>
                          <a:endParaRPr lang="en-US" dirty="0">
                            <a:solidFill>
                              <a:schemeClr val="tx1"/>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.11</m:t>
                                </m:r>
                              </m:oMath>
                            </m:oMathPara>
                          </a14:m>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.08</m:t>
                                </m:r>
                              </m:oMath>
                            </m:oMathPara>
                          </a14:m>
                          <a:endParaRPr lang="en-US" dirty="0">
                            <a:solidFill>
                              <a:schemeClr val="tx1"/>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4</m:t>
                                </m:r>
                              </m:oMath>
                            </m:oMathPara>
                          </a14:m>
                          <a:endParaRPr lang="en-SE"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4</m:t>
                                </m:r>
                              </m:oMath>
                            </m:oMathPara>
                          </a14:m>
                          <a:endParaRPr lang="en-US" dirty="0">
                            <a:solidFill>
                              <a:schemeClr val="tx1"/>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nvGraphicFramePr>
            <p:xfrm>
              <a:off x="4724400" y="4506107"/>
              <a:ext cx="2468733"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tblGrid>
                  <a:tr h="370840">
                    <a:tc>
                      <a:txBody>
                        <a:bodyPr/>
                        <a:lstStyle/>
                        <a:p>
                          <a:endParaRPr lang="en-SE" dirty="0"/>
                        </a:p>
                      </a:txBody>
                      <a:tcPr/>
                    </a:tc>
                    <a:tc>
                      <a:txBody>
                        <a:bodyPr/>
                        <a:lstStyle/>
                        <a:p>
                          <a:endParaRPr lang="en-SE"/>
                        </a:p>
                      </a:txBody>
                      <a:tcPr>
                        <a:blipFill>
                          <a:blip r:embed="rId5"/>
                          <a:stretch>
                            <a:fillRect l="-101481" t="-1639" r="-103704" b="-503279"/>
                          </a:stretch>
                        </a:blipFill>
                      </a:tcPr>
                    </a:tc>
                    <a:tc>
                      <a:txBody>
                        <a:bodyPr/>
                        <a:lstStyle/>
                        <a:p>
                          <a:endParaRPr lang="en-SE"/>
                        </a:p>
                      </a:txBody>
                      <a:tcPr>
                        <a:blipFill>
                          <a:blip r:embed="rId5"/>
                          <a:stretch>
                            <a:fillRect l="-2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103704" b="-403279"/>
                          </a:stretch>
                        </a:blipFill>
                      </a:tcPr>
                    </a:tc>
                    <a:tc>
                      <a:txBody>
                        <a:bodyPr/>
                        <a:lstStyle/>
                        <a:p>
                          <a:endParaRPr lang="en-SE"/>
                        </a:p>
                      </a:txBody>
                      <a:tcPr>
                        <a:blipFill>
                          <a:blip r:embed="rId5"/>
                          <a:stretch>
                            <a:fillRect l="-2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103704" b="-303279"/>
                          </a:stretch>
                        </a:blipFill>
                      </a:tcPr>
                    </a:tc>
                    <a:tc>
                      <a:txBody>
                        <a:bodyPr/>
                        <a:lstStyle/>
                        <a:p>
                          <a:endParaRPr lang="en-SE"/>
                        </a:p>
                      </a:txBody>
                      <a:tcPr>
                        <a:blipFill>
                          <a:blip r:embed="rId5"/>
                          <a:stretch>
                            <a:fillRect l="-2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103704" b="-203279"/>
                          </a:stretch>
                        </a:blipFill>
                      </a:tcPr>
                    </a:tc>
                    <a:tc>
                      <a:txBody>
                        <a:bodyPr/>
                        <a:lstStyle/>
                        <a:p>
                          <a:endParaRPr lang="en-SE"/>
                        </a:p>
                      </a:txBody>
                      <a:tcPr>
                        <a:blipFill>
                          <a:blip r:embed="rId5"/>
                          <a:stretch>
                            <a:fillRect l="-2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103704" b="-103279"/>
                          </a:stretch>
                        </a:blipFill>
                      </a:tcPr>
                    </a:tc>
                    <a:tc>
                      <a:txBody>
                        <a:bodyPr/>
                        <a:lstStyle/>
                        <a:p>
                          <a:endParaRPr lang="en-SE"/>
                        </a:p>
                      </a:txBody>
                      <a:tcPr>
                        <a:blipFill>
                          <a:blip r:embed="rId5"/>
                          <a:stretch>
                            <a:fillRect l="-2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203704" b="-3279"/>
                          </a:stretch>
                        </a:blipFill>
                      </a:tcPr>
                    </a:tc>
                    <a:tc>
                      <a:txBody>
                        <a:bodyPr/>
                        <a:lstStyle/>
                        <a:p>
                          <a:endParaRPr lang="en-SE"/>
                        </a:p>
                      </a:txBody>
                      <a:tcPr>
                        <a:blipFill>
                          <a:blip r:embed="rId5"/>
                          <a:stretch>
                            <a:fillRect l="-101481" t="-501639" r="-103704" b="-3279"/>
                          </a:stretch>
                        </a:blipFill>
                      </a:tcPr>
                    </a:tc>
                    <a:tc>
                      <a:txBody>
                        <a:bodyPr/>
                        <a:lstStyle/>
                        <a:p>
                          <a:endParaRPr lang="en-SE"/>
                        </a:p>
                      </a:txBody>
                      <a:tcPr>
                        <a:blipFill>
                          <a:blip r:embed="rId5"/>
                          <a:stretch>
                            <a:fillRect l="-201481" t="-501639" r="-3704" b="-3279"/>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FD705-3894-4DB4-A4B2-48EB4B0E1459}"/>
                  </a:ext>
                </a:extLst>
              </p:cNvPr>
              <p:cNvSpPr txBox="1"/>
              <p:nvPr/>
            </p:nvSpPr>
            <p:spPr>
              <a:xfrm>
                <a:off x="3444925" y="5482384"/>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279FD705-3894-4DB4-A4B2-48EB4B0E1459}"/>
                  </a:ext>
                </a:extLst>
              </p:cNvPr>
              <p:cNvSpPr txBox="1">
                <a:spLocks noRot="1" noChangeAspect="1" noMove="1" noResize="1" noEditPoints="1" noAdjustHandles="1" noChangeArrowheads="1" noChangeShapeType="1" noTextEdit="1"/>
              </p:cNvSpPr>
              <p:nvPr/>
            </p:nvSpPr>
            <p:spPr>
              <a:xfrm>
                <a:off x="3444925" y="5482384"/>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633024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,1,−100)</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l="-667" r="-667"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305045" y="1143000"/>
                <a:ext cx="8533910" cy="3657600"/>
              </a:xfrm>
            </p:spPr>
            <p:txBody>
              <a:bodyPr>
                <a:normAutofit fontScale="47500" lnSpcReduction="20000"/>
              </a:bodyPr>
              <a:lstStyle/>
              <a:p>
                <a:r>
                  <a:rPr lang="en-US" dirty="0">
                    <a:solidFill>
                      <a:schemeClr val="tx1"/>
                    </a:solidFill>
                  </a:rPr>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r>
                      <a:rPr lang="en-US" b="0" i="1" smtClean="0">
                        <a:solidFill>
                          <a:schemeClr val="tx1"/>
                        </a:solidFill>
                        <a:latin typeface="Cambria Math" panose="02040503050406030204" pitchFamily="18" charset="0"/>
                      </a:rPr>
                      <m:t>+.1</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m:t>
                        </m:r>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−10</m:t>
                    </m:r>
                  </m:oMath>
                </a14:m>
                <a:endParaRPr lang="en-US" dirty="0">
                  <a:solidFill>
                    <a:schemeClr val="tx1"/>
                  </a:solidFill>
                </a:endParaRPr>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−10</m:t>
                        </m:r>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−100+0+</m:t>
                        </m:r>
                        <m:r>
                          <a:rPr lang="en-US" i="1" smtClean="0">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19</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=−1+.1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2.8</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0−100+19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305045" y="1143000"/>
                <a:ext cx="8533910" cy="3657600"/>
              </a:xfrm>
              <a:blipFill>
                <a:blip r:embed="rId3"/>
                <a:stretch>
                  <a:fillRect l="-214"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2. 8</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100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32231983"/>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pic>
        <p:nvPicPr>
          <p:cNvPr id="8" name="Picture 7">
            <a:extLst>
              <a:ext uri="{FF2B5EF4-FFF2-40B4-BE49-F238E27FC236}">
                <a16:creationId xmlns:a16="http://schemas.microsoft.com/office/drawing/2014/main" id="{1D88E1A6-F1D2-4677-AE3C-7C8EB3BD2741}"/>
              </a:ext>
            </a:extLst>
          </p:cNvPr>
          <p:cNvPicPr>
            <a:picLocks noChangeAspect="1"/>
          </p:cNvPicPr>
          <p:nvPr/>
        </p:nvPicPr>
        <p:blipFill>
          <a:blip r:embed="rId6"/>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BE790-4CB7-4ED4-838A-E71F567C5CE9}"/>
                  </a:ext>
                </a:extLst>
              </p:cNvPr>
              <p:cNvSpPr txBox="1"/>
              <p:nvPr/>
            </p:nvSpPr>
            <p:spPr>
              <a:xfrm>
                <a:off x="3457751" y="5500491"/>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9" name="TextBox 8">
                <a:extLst>
                  <a:ext uri="{FF2B5EF4-FFF2-40B4-BE49-F238E27FC236}">
                    <a16:creationId xmlns:a16="http://schemas.microsoft.com/office/drawing/2014/main" id="{259BE790-4CB7-4ED4-838A-E71F567C5CE9}"/>
                  </a:ext>
                </a:extLst>
              </p:cNvPr>
              <p:cNvSpPr txBox="1">
                <a:spLocks noRot="1" noChangeAspect="1" noMove="1" noResize="1" noEditPoints="1" noAdjustHandles="1" noChangeArrowheads="1" noChangeShapeType="1" noTextEdit="1"/>
              </p:cNvSpPr>
              <p:nvPr/>
            </p:nvSpPr>
            <p:spPr>
              <a:xfrm>
                <a:off x="3457751" y="5500491"/>
                <a:ext cx="505138" cy="523220"/>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031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,1,−100)</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l="-1309" t="-2797" r="-1309"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4191000"/>
              </a:xfrm>
            </p:spPr>
            <p:txBody>
              <a:bodyPr>
                <a:normAutofit fontScale="40000" lnSpcReduction="20000"/>
              </a:bodyPr>
              <a:lstStyle/>
              <a:p>
                <a:r>
                  <a:rPr lang="en-US" dirty="0"/>
                  <a:t>EP1:</a:t>
                </a:r>
              </a:p>
              <a:p>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∈{1,2}</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e>
                    </m:d>
                    <m:r>
                      <a:rPr lang="en-US" i="1">
                        <a:latin typeface="Cambria Math" panose="02040503050406030204" pitchFamily="18" charset="0"/>
                      </a:rPr>
                      <m:t>=</m:t>
                    </m:r>
                    <m:r>
                      <a:rPr lang="en-US" i="1">
                        <a:solidFill>
                          <a:schemeClr val="tx1"/>
                        </a:solidFill>
                        <a:latin typeface="Cambria Math" panose="02040503050406030204" pitchFamily="18" charset="0"/>
                      </a:rPr>
                      <m:t>0+.1</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r>
                          <m:rPr>
                            <m:sty m:val="p"/>
                          </m:rPr>
                          <a:rPr lang="en-US">
                            <a:solidFill>
                              <a:schemeClr val="tx1"/>
                            </a:solidFill>
                            <a:latin typeface="Cambria Math" panose="02040503050406030204" pitchFamily="18" charset="0"/>
                          </a:rPr>
                          <m:t>max</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=0</m:t>
                    </m:r>
                  </m:oMath>
                </a14:m>
                <a:endParaRPr lang="en-US" dirty="0">
                  <a:solidFill>
                    <a:schemeClr val="tx1"/>
                  </a:solidFill>
                </a:endParaRPr>
              </a:p>
              <a:p>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lim>
                            </m:limLow>
                          </m:fName>
                          <m:e>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−100+0−0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m:t>
                    </m:r>
                  </m:oMath>
                </a14:m>
                <a:endParaRPr lang="en-US" i="1" dirty="0">
                  <a:solidFill>
                    <a:schemeClr val="tx1"/>
                  </a:solidFill>
                  <a:latin typeface="Cambria Math" panose="02040503050406030204" pitchFamily="18" charset="0"/>
                </a:endParaRPr>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solidFill>
                              <a:srgbClr val="C00000"/>
                            </a:solidFill>
                            <a:latin typeface="Cambria Math" panose="02040503050406030204" pitchFamily="18" charset="0"/>
                          </a:rPr>
                          <m:t>−10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=−10+.1</m:t>
                    </m:r>
                    <m:d>
                      <m:dPr>
                        <m:ctrlPr>
                          <a:rPr lang="en-US" i="1">
                            <a:latin typeface="Cambria Math" panose="02040503050406030204" pitchFamily="18" charset="0"/>
                          </a:rPr>
                        </m:ctrlPr>
                      </m:dPr>
                      <m:e>
                        <m:r>
                          <a:rPr lang="en-US" i="1">
                            <a:latin typeface="Cambria Math" panose="02040503050406030204" pitchFamily="18" charset="0"/>
                          </a:rPr>
                          <m:t>−100+0+10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−19</m:t>
                    </m:r>
                  </m:oMath>
                </a14:m>
                <a:endParaRPr lang="en-US" dirty="0"/>
              </a:p>
              <a:p>
                <a:r>
                  <a:rPr lang="en-US" dirty="0"/>
                  <a:t>EP3:</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9</m:t>
                        </m:r>
                        <m:r>
                          <a:rPr lang="en-US" i="1">
                            <a:latin typeface="Cambria Math" panose="02040503050406030204" pitchFamily="18" charset="0"/>
                          </a:rPr>
                          <m:t>, 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m:t>
                            </m:r>
                          </m:e>
                        </m:d>
                      </m:e>
                    </m:d>
                    <m:r>
                      <a:rPr lang="en-US" i="1">
                        <a:latin typeface="Cambria Math" panose="02040503050406030204" pitchFamily="18" charset="0"/>
                      </a:rPr>
                      <m:t>=−19+.1</m:t>
                    </m:r>
                    <m:d>
                      <m:dPr>
                        <m:ctrlPr>
                          <a:rPr lang="en-US" i="1">
                            <a:latin typeface="Cambria Math" panose="02040503050406030204" pitchFamily="18" charset="0"/>
                          </a:rPr>
                        </m:ctrlPr>
                      </m:dPr>
                      <m:e>
                        <m:r>
                          <a:rPr lang="en-US" i="1">
                            <a:latin typeface="Cambria Math" panose="02040503050406030204" pitchFamily="18" charset="0"/>
                          </a:rPr>
                          <m:t>−100+0+19</m:t>
                        </m:r>
                      </m:e>
                    </m:d>
                    <m:r>
                      <a:rPr lang="en-US" i="1">
                        <a:latin typeface="Cambria Math" panose="02040503050406030204" pitchFamily="18" charset="0"/>
                      </a:rPr>
                      <m:t>=</m:t>
                    </m:r>
                    <m:r>
                      <a:rPr lang="en-US" i="1" smtClean="0">
                        <a:solidFill>
                          <a:srgbClr val="C00000"/>
                        </a:solidFill>
                        <a:latin typeface="Cambria Math" panose="02040503050406030204" pitchFamily="18" charset="0"/>
                      </a:rPr>
                      <m:t>−27.1</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4191000"/>
              </a:xfrm>
              <a:blipFill>
                <a:blip r:embed="rId3"/>
                <a:stretch>
                  <a:fillRect l="-74" t="-10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606776"/>
            <a:ext cx="3505689" cy="2124371"/>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−19</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27.1</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1653040171"/>
                      </a:ext>
                    </a:extLst>
                  </a:tr>
                </a:tbl>
              </a:graphicData>
            </a:graphic>
          </p:graphicFrame>
        </mc:Choice>
        <mc:Fallback xmlns="">
          <p:graphicFrame>
            <p:nvGraphicFramePr>
              <p:cNvPr id="8" name="Table 7">
                <a:extLst>
                  <a:ext uri="{FF2B5EF4-FFF2-40B4-BE49-F238E27FC236}">
                    <a16:creationId xmlns:a16="http://schemas.microsoft.com/office/drawing/2014/main" id="{4F8972FA-0DCF-4A23-B1B8-256BD8EA8BC6}"/>
                  </a:ext>
                </a:extLst>
              </p:cNvPr>
              <p:cNvGraphicFramePr>
                <a:graphicFrameLocks noGrp="1"/>
              </p:cNvGraphicFramePr>
              <p:nvPr>
                <p:extLst>
                  <p:ext uri="{D42A27DB-BD31-4B8C-83A1-F6EECF244321}">
                    <p14:modId xmlns:p14="http://schemas.microsoft.com/office/powerpoint/2010/main" val="2940903008"/>
                  </p:ext>
                </p:extLst>
              </p:nvPr>
            </p:nvGraphicFramePr>
            <p:xfrm>
              <a:off x="4724400" y="4506107"/>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1639" r="-303704" b="-503279"/>
                          </a:stretch>
                        </a:blipFill>
                      </a:tcPr>
                    </a:tc>
                    <a:tc>
                      <a:txBody>
                        <a:bodyPr/>
                        <a:lstStyle/>
                        <a:p>
                          <a:endParaRPr lang="en-SE"/>
                        </a:p>
                      </a:txBody>
                      <a:tcPr>
                        <a:blipFill>
                          <a:blip r:embed="rId5"/>
                          <a:stretch>
                            <a:fillRect l="-201481" t="-1639" r="-203704" b="-503279"/>
                          </a:stretch>
                        </a:blipFill>
                      </a:tcPr>
                    </a:tc>
                    <a:tc>
                      <a:txBody>
                        <a:bodyPr/>
                        <a:lstStyle/>
                        <a:p>
                          <a:endParaRPr lang="en-SE"/>
                        </a:p>
                      </a:txBody>
                      <a:tcPr>
                        <a:blipFill>
                          <a:blip r:embed="rId5"/>
                          <a:stretch>
                            <a:fillRect l="-301481" t="-1639" r="-103704" b="-503279"/>
                          </a:stretch>
                        </a:blipFill>
                      </a:tcPr>
                    </a:tc>
                    <a:tc>
                      <a:txBody>
                        <a:bodyPr/>
                        <a:lstStyle/>
                        <a:p>
                          <a:endParaRPr lang="en-SE"/>
                        </a:p>
                      </a:txBody>
                      <a:tcPr>
                        <a:blipFill>
                          <a:blip r:embed="rId5"/>
                          <a:stretch>
                            <a:fillRect l="-401481" t="-163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1639" r="-303704" b="-403279"/>
                          </a:stretch>
                        </a:blipFill>
                      </a:tcPr>
                    </a:tc>
                    <a:tc>
                      <a:txBody>
                        <a:bodyPr/>
                        <a:lstStyle/>
                        <a:p>
                          <a:endParaRPr lang="en-SE"/>
                        </a:p>
                      </a:txBody>
                      <a:tcPr>
                        <a:blipFill>
                          <a:blip r:embed="rId5"/>
                          <a:stretch>
                            <a:fillRect l="-201481" t="-101639" r="-203704" b="-403279"/>
                          </a:stretch>
                        </a:blipFill>
                      </a:tcPr>
                    </a:tc>
                    <a:tc>
                      <a:txBody>
                        <a:bodyPr/>
                        <a:lstStyle/>
                        <a:p>
                          <a:endParaRPr lang="en-SE"/>
                        </a:p>
                      </a:txBody>
                      <a:tcPr>
                        <a:blipFill>
                          <a:blip r:embed="rId5"/>
                          <a:stretch>
                            <a:fillRect l="-301481" t="-101639" r="-103704" b="-403279"/>
                          </a:stretch>
                        </a:blipFill>
                      </a:tcPr>
                    </a:tc>
                    <a:tc>
                      <a:txBody>
                        <a:bodyPr/>
                        <a:lstStyle/>
                        <a:p>
                          <a:endParaRPr lang="en-SE"/>
                        </a:p>
                      </a:txBody>
                      <a:tcPr>
                        <a:blipFill>
                          <a:blip r:embed="rId5"/>
                          <a:stretch>
                            <a:fillRect l="-401481" t="-10163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1639" r="-303704" b="-303279"/>
                          </a:stretch>
                        </a:blipFill>
                      </a:tcPr>
                    </a:tc>
                    <a:tc>
                      <a:txBody>
                        <a:bodyPr/>
                        <a:lstStyle/>
                        <a:p>
                          <a:endParaRPr lang="en-SE"/>
                        </a:p>
                      </a:txBody>
                      <a:tcPr>
                        <a:blipFill>
                          <a:blip r:embed="rId5"/>
                          <a:stretch>
                            <a:fillRect l="-201481" t="-201639" r="-203704" b="-303279"/>
                          </a:stretch>
                        </a:blipFill>
                      </a:tcPr>
                    </a:tc>
                    <a:tc>
                      <a:txBody>
                        <a:bodyPr/>
                        <a:lstStyle/>
                        <a:p>
                          <a:endParaRPr lang="en-SE"/>
                        </a:p>
                      </a:txBody>
                      <a:tcPr>
                        <a:blipFill>
                          <a:blip r:embed="rId5"/>
                          <a:stretch>
                            <a:fillRect l="-301481" t="-201639" r="-103704" b="-303279"/>
                          </a:stretch>
                        </a:blipFill>
                      </a:tcPr>
                    </a:tc>
                    <a:tc>
                      <a:txBody>
                        <a:bodyPr/>
                        <a:lstStyle/>
                        <a:p>
                          <a:endParaRPr lang="en-SE"/>
                        </a:p>
                      </a:txBody>
                      <a:tcPr>
                        <a:blipFill>
                          <a:blip r:embed="rId5"/>
                          <a:stretch>
                            <a:fillRect l="-401481" t="-20163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1639" r="-303704" b="-203279"/>
                          </a:stretch>
                        </a:blipFill>
                      </a:tcPr>
                    </a:tc>
                    <a:tc>
                      <a:txBody>
                        <a:bodyPr/>
                        <a:lstStyle/>
                        <a:p>
                          <a:endParaRPr lang="en-SE"/>
                        </a:p>
                      </a:txBody>
                      <a:tcPr>
                        <a:blipFill>
                          <a:blip r:embed="rId5"/>
                          <a:stretch>
                            <a:fillRect l="-201481" t="-301639" r="-203704" b="-203279"/>
                          </a:stretch>
                        </a:blipFill>
                      </a:tcPr>
                    </a:tc>
                    <a:tc>
                      <a:txBody>
                        <a:bodyPr/>
                        <a:lstStyle/>
                        <a:p>
                          <a:endParaRPr lang="en-SE"/>
                        </a:p>
                      </a:txBody>
                      <a:tcPr>
                        <a:blipFill>
                          <a:blip r:embed="rId5"/>
                          <a:stretch>
                            <a:fillRect l="-301481" t="-301639" r="-103704" b="-203279"/>
                          </a:stretch>
                        </a:blipFill>
                      </a:tcPr>
                    </a:tc>
                    <a:tc>
                      <a:txBody>
                        <a:bodyPr/>
                        <a:lstStyle/>
                        <a:p>
                          <a:endParaRPr lang="en-SE"/>
                        </a:p>
                      </a:txBody>
                      <a:tcPr>
                        <a:blipFill>
                          <a:blip r:embed="rId5"/>
                          <a:stretch>
                            <a:fillRect l="-401481" t="-301639" r="-3704" b="-203279"/>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3279"/>
                          </a:stretch>
                        </a:blipFill>
                      </a:tcPr>
                    </a:tc>
                    <a:tc>
                      <a:txBody>
                        <a:bodyPr/>
                        <a:lstStyle/>
                        <a:p>
                          <a:endParaRPr lang="en-SE"/>
                        </a:p>
                      </a:txBody>
                      <a:tcPr>
                        <a:blipFill>
                          <a:blip r:embed="rId5"/>
                          <a:stretch>
                            <a:fillRect l="-201481" t="-401639" r="-203704" b="-103279"/>
                          </a:stretch>
                        </a:blipFill>
                      </a:tcPr>
                    </a:tc>
                    <a:tc>
                      <a:txBody>
                        <a:bodyPr/>
                        <a:lstStyle/>
                        <a:p>
                          <a:endParaRPr lang="en-SE"/>
                        </a:p>
                      </a:txBody>
                      <a:tcPr>
                        <a:blipFill>
                          <a:blip r:embed="rId5"/>
                          <a:stretch>
                            <a:fillRect l="-301481" t="-401639" r="-103704" b="-103279"/>
                          </a:stretch>
                        </a:blipFill>
                      </a:tcPr>
                    </a:tc>
                    <a:tc>
                      <a:txBody>
                        <a:bodyPr/>
                        <a:lstStyle/>
                        <a:p>
                          <a:endParaRPr lang="en-SE"/>
                        </a:p>
                      </a:txBody>
                      <a:tcPr>
                        <a:blipFill>
                          <a:blip r:embed="rId5"/>
                          <a:stretch>
                            <a:fillRect l="-401481" t="-401639" r="-3704" b="-103279"/>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3279"/>
                          </a:stretch>
                        </a:blipFill>
                      </a:tcPr>
                    </a:tc>
                    <a:tc>
                      <a:txBody>
                        <a:bodyPr/>
                        <a:lstStyle/>
                        <a:p>
                          <a:endParaRPr lang="en-SE"/>
                        </a:p>
                      </a:txBody>
                      <a:tcPr>
                        <a:blipFill>
                          <a:blip r:embed="rId5"/>
                          <a:stretch>
                            <a:fillRect l="-101481" t="-501639" r="-303704" b="-3279"/>
                          </a:stretch>
                        </a:blipFill>
                      </a:tcPr>
                    </a:tc>
                    <a:tc>
                      <a:txBody>
                        <a:bodyPr/>
                        <a:lstStyle/>
                        <a:p>
                          <a:endParaRPr lang="en-SE"/>
                        </a:p>
                      </a:txBody>
                      <a:tcPr>
                        <a:blipFill>
                          <a:blip r:embed="rId5"/>
                          <a:stretch>
                            <a:fillRect l="-201481" t="-501639" r="-203704" b="-3279"/>
                          </a:stretch>
                        </a:blipFill>
                      </a:tcPr>
                    </a:tc>
                    <a:tc>
                      <a:txBody>
                        <a:bodyPr/>
                        <a:lstStyle/>
                        <a:p>
                          <a:endParaRPr lang="en-SE"/>
                        </a:p>
                      </a:txBody>
                      <a:tcPr>
                        <a:blipFill>
                          <a:blip r:embed="rId5"/>
                          <a:stretch>
                            <a:fillRect l="-301481" t="-501639" r="-103704" b="-3279"/>
                          </a:stretch>
                        </a:blipFill>
                      </a:tcPr>
                    </a:tc>
                    <a:tc>
                      <a:txBody>
                        <a:bodyPr/>
                        <a:lstStyle/>
                        <a:p>
                          <a:endParaRPr lang="en-SE"/>
                        </a:p>
                      </a:txBody>
                      <a:tcPr>
                        <a:blipFill>
                          <a:blip r:embed="rId5"/>
                          <a:stretch>
                            <a:fillRect l="-401481" t="-501639" r="-3704" b="-3279"/>
                          </a:stretch>
                        </a:blipFill>
                      </a:tcPr>
                    </a:tc>
                    <a:extLst>
                      <a:ext uri="{0D108BD9-81ED-4DB2-BD59-A6C34878D82A}">
                        <a16:rowId xmlns:a16="http://schemas.microsoft.com/office/drawing/2014/main" val="1653040171"/>
                      </a:ext>
                    </a:extLst>
                  </a:tr>
                </a:tbl>
              </a:graphicData>
            </a:graphic>
          </p:graphicFrame>
        </mc:Fallback>
      </mc:AlternateContent>
    </p:spTree>
    <p:extLst>
      <p:ext uri="{BB962C8B-B14F-4D97-AF65-F5344CB8AC3E}">
        <p14:creationId xmlns:p14="http://schemas.microsoft.com/office/powerpoint/2010/main" val="130325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318D-86C3-41DE-97BA-526554E6C8E5}"/>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CEFC02-BE6D-47D2-BABE-983381230132}"/>
                  </a:ext>
                </a:extLst>
              </p:cNvPr>
              <p:cNvSpPr>
                <a:spLocks noGrp="1"/>
              </p:cNvSpPr>
              <p:nvPr>
                <p:ph idx="1"/>
              </p:nvPr>
            </p:nvSpPr>
            <p:spPr>
              <a:xfrm>
                <a:off x="457200" y="1295400"/>
                <a:ext cx="8229600" cy="1600200"/>
              </a:xfrm>
            </p:spPr>
            <p:txBody>
              <a:bodyPr>
                <a:normAutofit fontScale="62500" lnSpcReduction="20000"/>
              </a:bodyPr>
              <a:lstStyle/>
              <a:p>
                <a:pPr>
                  <a:lnSpc>
                    <a:spcPct val="80000"/>
                  </a:lnSpc>
                </a:pPr>
                <a:r>
                  <a:rPr lang="en-US" dirty="0"/>
                  <a:t>Model-based RL</a:t>
                </a:r>
              </a:p>
              <a:p>
                <a:pPr lvl="1"/>
                <a:r>
                  <a:rPr lang="en-US" sz="2800" dirty="0"/>
                  <a:t>Learn MDP model </a:t>
                </a:r>
                <a14:m>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r>
                          <a:rPr lang="en-US" sz="2800" i="1">
                            <a:latin typeface="Cambria Math" panose="02040503050406030204" pitchFamily="18" charset="0"/>
                          </a:rPr>
                          <m:t>′</m:t>
                        </m:r>
                      </m:e>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a14:m>
                <a:r>
                  <a:rPr lang="en-US" sz="2800" dirty="0"/>
                  <a:t> then use Value Iteration or Policy Iteration to solve for the optimal value function and policy </a:t>
                </a:r>
              </a:p>
              <a:p>
                <a:pPr>
                  <a:lnSpc>
                    <a:spcPct val="80000"/>
                  </a:lnSpc>
                </a:pPr>
                <a:r>
                  <a:rPr lang="en-US" dirty="0"/>
                  <a:t>Model-free</a:t>
                </a:r>
              </a:p>
              <a:p>
                <a:pPr lvl="1"/>
                <a:r>
                  <a:rPr lang="en-US" sz="2800" dirty="0"/>
                  <a:t>Learn the optimal value function and/or policy directly without learning the MDP</a:t>
                </a:r>
              </a:p>
            </p:txBody>
          </p:sp>
        </mc:Choice>
        <mc:Fallback>
          <p:sp>
            <p:nvSpPr>
              <p:cNvPr id="3" name="Content Placeholder 2">
                <a:extLst>
                  <a:ext uri="{FF2B5EF4-FFF2-40B4-BE49-F238E27FC236}">
                    <a16:creationId xmlns:a16="http://schemas.microsoft.com/office/drawing/2014/main" id="{16CEFC02-BE6D-47D2-BABE-983381230132}"/>
                  </a:ext>
                </a:extLst>
              </p:cNvPr>
              <p:cNvSpPr>
                <a:spLocks noGrp="1" noRot="1" noChangeAspect="1" noMove="1" noResize="1" noEditPoints="1" noAdjustHandles="1" noChangeArrowheads="1" noChangeShapeType="1" noTextEdit="1"/>
              </p:cNvSpPr>
              <p:nvPr>
                <p:ph idx="1"/>
              </p:nvPr>
            </p:nvSpPr>
            <p:spPr>
              <a:xfrm>
                <a:off x="457200" y="1295400"/>
                <a:ext cx="8229600" cy="1600200"/>
              </a:xfrm>
              <a:blipFill>
                <a:blip r:embed="rId3"/>
                <a:stretch>
                  <a:fillRect l="-667" t="-8779" r="-11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8EA69ED-A3EA-44A1-AC72-44E4B0A01B58}"/>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E55F92A-A106-407C-95E0-F201899FA352}"/>
              </a:ext>
            </a:extLst>
          </p:cNvPr>
          <p:cNvPicPr>
            <a:picLocks noChangeAspect="1"/>
          </p:cNvPicPr>
          <p:nvPr/>
        </p:nvPicPr>
        <p:blipFill>
          <a:blip r:embed="rId4"/>
          <a:stretch>
            <a:fillRect/>
          </a:stretch>
        </p:blipFill>
        <p:spPr>
          <a:xfrm>
            <a:off x="2384433" y="2743914"/>
            <a:ext cx="4375133" cy="4114086"/>
          </a:xfrm>
          <a:prstGeom prst="rect">
            <a:avLst/>
          </a:prstGeom>
        </p:spPr>
      </p:pic>
    </p:spTree>
    <p:extLst>
      <p:ext uri="{BB962C8B-B14F-4D97-AF65-F5344CB8AC3E}">
        <p14:creationId xmlns:p14="http://schemas.microsoft.com/office/powerpoint/2010/main" val="262150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p:txBody>
              <a:bodyPr/>
              <a:lstStyle/>
              <a:p>
                <a:r>
                  <a:rPr lang="en-US" sz="3600" dirty="0"/>
                  <a:t>Episodes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𝐵</m:t>
                    </m:r>
                    <m:r>
                      <a:rPr lang="en-US" sz="3600" i="1">
                        <a:latin typeface="Cambria Math" panose="02040503050406030204" pitchFamily="18" charset="0"/>
                      </a:rPr>
                      <m:t>,2,0,</m:t>
                    </m:r>
                    <m:r>
                      <a:rPr lang="en-US" sz="3600" i="1">
                        <a:latin typeface="Cambria Math" panose="02040503050406030204" pitchFamily="18" charset="0"/>
                      </a:rPr>
                      <m:t>𝐷</m:t>
                    </m:r>
                    <m:r>
                      <a:rPr lang="en-US" sz="3600" i="1">
                        <a:latin typeface="Cambria Math" panose="02040503050406030204" pitchFamily="18" charset="0"/>
                      </a:rPr>
                      <m:t>,2, 4)</m:t>
                    </m:r>
                  </m:oMath>
                </a14:m>
                <a:r>
                  <a:rPr lang="en-US" sz="3600" i="1" dirty="0"/>
                  <a:t> </a:t>
                </a:r>
                <a:r>
                  <a:rPr lang="en-US" sz="3600" dirty="0"/>
                  <a:t>Sarsa</a:t>
                </a:r>
                <a:endParaRPr lang="en-SE" sz="3600"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blipFill>
                <a:blip r:embed="rId2"/>
                <a:stretch>
                  <a:fillRect b="-1328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457200" y="1143000"/>
                <a:ext cx="8229600" cy="3657600"/>
              </a:xfrm>
            </p:spPr>
            <p:txBody>
              <a:bodyPr>
                <a:normAutofit fontScale="475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0−0−0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a:rPr lang="en-US" b="0" i="1" smtClean="0">
                            <a:solidFill>
                              <a:srgbClr val="C00000"/>
                            </a:solidFill>
                            <a:latin typeface="Cambria Math" panose="02040503050406030204" pitchFamily="18" charset="0"/>
                          </a:rPr>
                          <m:t>0.</m:t>
                        </m:r>
                        <m:r>
                          <a:rPr lang="en-US" i="1">
                            <a:solidFill>
                              <a:srgbClr val="C00000"/>
                            </a:solidFill>
                            <a:latin typeface="Cambria Math" panose="02040503050406030204" pitchFamily="18" charset="0"/>
                          </a:rPr>
                          <m:t>4</m:t>
                        </m:r>
                        <m:r>
                          <a:rPr lang="en-US" i="1">
                            <a:latin typeface="Cambria Math" panose="02040503050406030204" pitchFamily="18" charset="0"/>
                          </a:rPr>
                          <m:t>−0</m:t>
                        </m:r>
                      </m:e>
                    </m:d>
                    <m:r>
                      <a:rPr lang="en-US" i="1">
                        <a:latin typeface="Cambria Math" panose="02040503050406030204" pitchFamily="18" charset="0"/>
                      </a:rPr>
                      <m:t>=0.</m:t>
                    </m:r>
                    <m:r>
                      <a:rPr lang="en-US" b="0" i="1" smtClean="0">
                        <a:latin typeface="Cambria Math" panose="02040503050406030204" pitchFamily="18" charset="0"/>
                      </a:rPr>
                      <m:t>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a:p>
                <a:r>
                  <a:rPr lang="en-US" dirty="0"/>
                  <a:t>EP3:</a:t>
                </a:r>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m:t>
                        </m:r>
                        <m:r>
                          <a:rPr lang="en-US"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4</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11</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4+0−.</m:t>
                        </m:r>
                        <m:r>
                          <a:rPr lang="en-US" b="0" i="1" smtClean="0">
                            <a:latin typeface="Cambria Math" panose="02040503050406030204" pitchFamily="18" charset="0"/>
                          </a:rPr>
                          <m:t>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457200" y="1143000"/>
                <a:ext cx="8229600" cy="3657600"/>
              </a:xfrm>
              <a:blipFill>
                <a:blip r:embed="rId3"/>
                <a:stretch>
                  <a:fillRect l="-222" t="-1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1B8E4939-4E13-46AD-A85D-51DA2FB2FF63}"/>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7" name="Table 7">
                <a:extLst>
                  <a:ext uri="{FF2B5EF4-FFF2-40B4-BE49-F238E27FC236}">
                    <a16:creationId xmlns:a16="http://schemas.microsoft.com/office/drawing/2014/main" id="{27C8D0D8-14E5-4F3F-B1E8-DC0BC2A62E8D}"/>
                  </a:ext>
                </a:extLst>
              </p:cNvPr>
              <p:cNvGraphicFramePr>
                <a:graphicFrameLocks noGrp="1"/>
              </p:cNvGraphicFramePr>
              <p:nvPr>
                <p:extLst>
                  <p:ext uri="{D42A27DB-BD31-4B8C-83A1-F6EECF244321}">
                    <p14:modId xmlns:p14="http://schemas.microsoft.com/office/powerpoint/2010/main" val="70442705"/>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556241-1660-4637-86C3-91D7D35801D4}"/>
                  </a:ext>
                </a:extLst>
              </p:cNvPr>
              <p:cNvSpPr txBox="1"/>
              <p:nvPr/>
            </p:nvSpPr>
            <p:spPr>
              <a:xfrm>
                <a:off x="3444925" y="5206115"/>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31556241-1660-4637-86C3-91D7D35801D4}"/>
                  </a:ext>
                </a:extLst>
              </p:cNvPr>
              <p:cNvSpPr txBox="1">
                <a:spLocks noRot="1" noChangeAspect="1" noMove="1" noResize="1" noEditPoints="1" noAdjustHandles="1" noChangeArrowheads="1" noChangeShapeType="1" noTextEdit="1"/>
              </p:cNvSpPr>
              <p:nvPr/>
            </p:nvSpPr>
            <p:spPr>
              <a:xfrm>
                <a:off x="3444925" y="5206115"/>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868141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1CD80D1-8972-49E0-AB30-50C641BFF675}"/>
                  </a:ext>
                </a:extLst>
              </p:cNvPr>
              <p:cNvSpPr>
                <a:spLocks noGrp="1"/>
              </p:cNvSpPr>
              <p:nvPr>
                <p:ph type="title"/>
              </p:nvPr>
            </p:nvSpPr>
            <p:spPr>
              <a:xfrm>
                <a:off x="457199" y="274638"/>
                <a:ext cx="8381755" cy="868362"/>
              </a:xfrm>
            </p:spPr>
            <p:txBody>
              <a:bodyPr/>
              <a:lstStyle/>
              <a:p>
                <a:r>
                  <a:rPr lang="en-US" dirty="0"/>
                  <a:t>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,2,0,</m:t>
                    </m:r>
                    <m:r>
                      <a:rPr lang="en-US" i="1">
                        <a:latin typeface="Cambria Math" panose="02040503050406030204" pitchFamily="18" charset="0"/>
                      </a:rPr>
                      <m:t>𝐷</m:t>
                    </m:r>
                    <m:r>
                      <a:rPr lang="en-US" i="1">
                        <a:latin typeface="Cambria Math" panose="02040503050406030204" pitchFamily="18" charset="0"/>
                      </a:rPr>
                      <m:t>,2, 4)</m:t>
                    </m:r>
                  </m:oMath>
                </a14:m>
                <a:r>
                  <a:rPr lang="en-US" i="1" dirty="0"/>
                  <a:t> </a:t>
                </a:r>
                <a:r>
                  <a:rPr lang="en-US" dirty="0"/>
                  <a:t>QL</a:t>
                </a:r>
                <a:endParaRPr lang="en-SE" dirty="0"/>
              </a:p>
            </p:txBody>
          </p:sp>
        </mc:Choice>
        <mc:Fallback xmlns="">
          <p:sp>
            <p:nvSpPr>
              <p:cNvPr id="2" name="Title 1">
                <a:extLst>
                  <a:ext uri="{FF2B5EF4-FFF2-40B4-BE49-F238E27FC236}">
                    <a16:creationId xmlns:a16="http://schemas.microsoft.com/office/drawing/2014/main" id="{C1CD80D1-8972-49E0-AB30-50C641BFF675}"/>
                  </a:ext>
                </a:extLst>
              </p:cNvPr>
              <p:cNvSpPr>
                <a:spLocks noGrp="1" noRot="1" noChangeAspect="1" noMove="1" noResize="1" noEditPoints="1" noAdjustHandles="1" noChangeArrowheads="1" noChangeShapeType="1" noTextEdit="1"/>
              </p:cNvSpPr>
              <p:nvPr>
                <p:ph type="title"/>
              </p:nvPr>
            </p:nvSpPr>
            <p:spPr>
              <a:xfrm>
                <a:off x="457199" y="274638"/>
                <a:ext cx="8381755" cy="868362"/>
              </a:xfrm>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BD7F2-6D27-437A-87F5-E823F3651B1A}"/>
                  </a:ext>
                </a:extLst>
              </p:cNvPr>
              <p:cNvSpPr>
                <a:spLocks noGrp="1"/>
              </p:cNvSpPr>
              <p:nvPr>
                <p:ph idx="1"/>
              </p:nvPr>
            </p:nvSpPr>
            <p:spPr>
              <a:xfrm>
                <a:off x="152400" y="1143000"/>
                <a:ext cx="8839200" cy="3733800"/>
              </a:xfrm>
            </p:spPr>
            <p:txBody>
              <a:bodyPr>
                <a:normAutofit fontScale="40000" lnSpcReduction="20000"/>
              </a:bodyPr>
              <a:lstStyle/>
              <a:p>
                <a:r>
                  <a:rPr lang="en-US" dirty="0"/>
                  <a:t>EP1:</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⁡(0, </m:t>
                        </m:r>
                        <m:r>
                          <a:rPr lang="en-US" b="0" i="1" smtClean="0">
                            <a:latin typeface="Cambria Math" panose="02040503050406030204" pitchFamily="18" charset="0"/>
                          </a:rPr>
                          <m:t>0</m:t>
                        </m:r>
                        <m:r>
                          <a:rPr lang="en-US" i="1">
                            <a:latin typeface="Cambria Math" panose="02040503050406030204" pitchFamily="18" charset="0"/>
                          </a:rPr>
                          <m:t>)−0</m:t>
                        </m:r>
                      </m:e>
                    </m:d>
                    <m:r>
                      <a:rPr lang="en-US" i="1">
                        <a:latin typeface="Cambria Math" panose="02040503050406030204" pitchFamily="18" charset="0"/>
                      </a:rPr>
                      <m:t>=0</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=0+.1</m:t>
                    </m:r>
                    <m:d>
                      <m:dPr>
                        <m:ctrlPr>
                          <a:rPr lang="en-US" i="1">
                            <a:latin typeface="Cambria Math" panose="02040503050406030204" pitchFamily="18" charset="0"/>
                          </a:rPr>
                        </m:ctrlPr>
                      </m:dPr>
                      <m:e>
                        <m:r>
                          <a:rPr lang="en-US" i="1">
                            <a:latin typeface="Cambria Math" panose="02040503050406030204" pitchFamily="18" charset="0"/>
                          </a:rPr>
                          <m:t>4+0−0</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0.4</m:t>
                    </m:r>
                  </m:oMath>
                </a14:m>
                <a:endParaRPr lang="en-US" dirty="0"/>
              </a:p>
              <a:p>
                <a:r>
                  <a:rPr lang="en-US" dirty="0"/>
                  <a:t>EP2:</a:t>
                </a: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0, </m:t>
                                </m:r>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4</m:t>
                                </m:r>
                              </m:e>
                            </m:d>
                          </m:e>
                        </m:func>
                        <m:r>
                          <a:rPr lang="en-US" b="0" i="1" smtClean="0">
                            <a:latin typeface="Cambria Math" panose="02040503050406030204" pitchFamily="18" charset="0"/>
                          </a:rPr>
                          <m:t>−0</m:t>
                        </m:r>
                      </m:e>
                    </m:d>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0.04</m:t>
                    </m:r>
                  </m:oMath>
                </a14:m>
                <a:endParaRPr lang="en-US" dirty="0"/>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=.4+.1</m:t>
                    </m:r>
                    <m:d>
                      <m:dPr>
                        <m:ctrlPr>
                          <a:rPr lang="en-US" i="1">
                            <a:latin typeface="Cambria Math" panose="02040503050406030204" pitchFamily="18" charset="0"/>
                          </a:rPr>
                        </m:ctrlPr>
                      </m:dPr>
                      <m:e>
                        <m:r>
                          <a:rPr lang="en-US" i="1">
                            <a:latin typeface="Cambria Math" panose="02040503050406030204" pitchFamily="18" charset="0"/>
                          </a:rPr>
                          <m:t>0+4−.4</m:t>
                        </m:r>
                      </m:e>
                    </m:d>
                    <m:r>
                      <a:rPr lang="en-US" i="1">
                        <a:latin typeface="Cambria Math" panose="02040503050406030204" pitchFamily="18" charset="0"/>
                      </a:rPr>
                      <m:t>=</m:t>
                    </m:r>
                    <m:r>
                      <a:rPr lang="en-US" i="1" smtClean="0">
                        <a:solidFill>
                          <a:srgbClr val="C00000"/>
                        </a:solidFill>
                        <a:latin typeface="Cambria Math" panose="02040503050406030204" pitchFamily="18" charset="0"/>
                      </a:rPr>
                      <m:t>0.76</m:t>
                    </m:r>
                  </m:oMath>
                </a14:m>
                <a:endParaRPr lang="en-US" i="1" dirty="0">
                  <a:latin typeface="Cambria Math" panose="02040503050406030204" pitchFamily="18" charset="0"/>
                </a:endParaRPr>
              </a:p>
              <a:p>
                <a:r>
                  <a:rPr lang="en-US" dirty="0"/>
                  <a:t>EP3:</a:t>
                </a:r>
              </a:p>
              <a:p>
                <a14:m>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m:t>
                    </m:r>
                    <m:r>
                      <a:rPr lang="en-US" b="0" i="1" smtClean="0">
                        <a:latin typeface="Cambria Math" panose="02040503050406030204" pitchFamily="18" charset="0"/>
                      </a:rPr>
                      <m:t>04</m:t>
                    </m:r>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solidFill>
                              <a:srgbClr val="C00000"/>
                            </a:solidFill>
                            <a:latin typeface="Cambria Math" panose="02040503050406030204" pitchFamily="18" charset="0"/>
                          </a:rPr>
                          <m:t>.76</m:t>
                        </m:r>
                        <m:r>
                          <a:rPr lang="en-US" i="1">
                            <a:latin typeface="Cambria Math" panose="02040503050406030204" pitchFamily="18" charset="0"/>
                          </a:rPr>
                          <m:t>)−.</m:t>
                        </m:r>
                        <m:r>
                          <a:rPr lang="en-US" b="0" i="1" smtClean="0">
                            <a:latin typeface="Cambria Math" panose="02040503050406030204" pitchFamily="18" charset="0"/>
                          </a:rPr>
                          <m:t>04</m:t>
                        </m:r>
                      </m:e>
                    </m:d>
                    <m:r>
                      <a:rPr lang="en-US" i="1">
                        <a:latin typeface="Cambria Math" panose="02040503050406030204" pitchFamily="18" charset="0"/>
                      </a:rPr>
                      <m:t>≈</m:t>
                    </m:r>
                    <m:r>
                      <a:rPr lang="en-US" b="0" i="1" smtClean="0">
                        <a:latin typeface="Cambria Math" panose="02040503050406030204" pitchFamily="18" charset="0"/>
                      </a:rPr>
                      <m:t>0.11</m:t>
                    </m:r>
                  </m:oMath>
                </a14:m>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b="0" i="1" smtClean="0">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b="0" i="1" smtClean="0">
                                    <a:latin typeface="Cambria Math" panose="02040503050406030204" pitchFamily="18" charset="0"/>
                                  </a:rPr>
                                  <m:t>𝑎</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e>
                        </m:d>
                      </m:e>
                    </m:d>
                    <m:r>
                      <a:rPr lang="en-US" i="1">
                        <a:latin typeface="Cambria Math" panose="02040503050406030204" pitchFamily="18" charset="0"/>
                      </a:rPr>
                      <m:t>=.76+.1</m:t>
                    </m:r>
                    <m:d>
                      <m:dPr>
                        <m:ctrlPr>
                          <a:rPr lang="en-US" i="1">
                            <a:latin typeface="Cambria Math" panose="02040503050406030204" pitchFamily="18" charset="0"/>
                          </a:rPr>
                        </m:ctrlPr>
                      </m:dPr>
                      <m:e>
                        <m:r>
                          <a:rPr lang="en-US" i="1">
                            <a:latin typeface="Cambria Math" panose="02040503050406030204" pitchFamily="18" charset="0"/>
                          </a:rPr>
                          <m:t>0+</m:t>
                        </m:r>
                        <m:r>
                          <m:rPr>
                            <m:sty m:val="p"/>
                          </m:rPr>
                          <a:rPr lang="en-US">
                            <a:latin typeface="Cambria Math" panose="02040503050406030204" pitchFamily="18" charset="0"/>
                          </a:rPr>
                          <m:t>max</m:t>
                        </m:r>
                        <m:r>
                          <a:rPr lang="en-US" i="1">
                            <a:latin typeface="Cambria Math" panose="02040503050406030204" pitchFamily="18" charset="0"/>
                          </a:rPr>
                          <m:t>⁡(−100, 4)−.76</m:t>
                        </m:r>
                      </m:e>
                    </m:d>
                    <m:r>
                      <a:rPr lang="en-US" i="1">
                        <a:latin typeface="Cambria Math" panose="02040503050406030204" pitchFamily="18" charset="0"/>
                      </a:rPr>
                      <m:t>≈</m:t>
                    </m:r>
                    <m:r>
                      <a:rPr lang="en-US" i="1" smtClean="0">
                        <a:solidFill>
                          <a:srgbClr val="C00000"/>
                        </a:solidFill>
                        <a:latin typeface="Cambria Math" panose="02040503050406030204" pitchFamily="18" charset="0"/>
                      </a:rPr>
                      <m:t>1.08</m:t>
                    </m:r>
                  </m:oMath>
                </a14:m>
                <a:endParaRPr lang="en-US" dirty="0"/>
              </a:p>
            </p:txBody>
          </p:sp>
        </mc:Choice>
        <mc:Fallback xmlns="">
          <p:sp>
            <p:nvSpPr>
              <p:cNvPr id="3" name="Content Placeholder 2">
                <a:extLst>
                  <a:ext uri="{FF2B5EF4-FFF2-40B4-BE49-F238E27FC236}">
                    <a16:creationId xmlns:a16="http://schemas.microsoft.com/office/drawing/2014/main" id="{E34BD7F2-6D27-437A-87F5-E823F3651B1A}"/>
                  </a:ext>
                </a:extLst>
              </p:cNvPr>
              <p:cNvSpPr>
                <a:spLocks noGrp="1" noRot="1" noChangeAspect="1" noMove="1" noResize="1" noEditPoints="1" noAdjustHandles="1" noChangeArrowheads="1" noChangeShapeType="1" noTextEdit="1"/>
              </p:cNvSpPr>
              <p:nvPr>
                <p:ph idx="1"/>
              </p:nvPr>
            </p:nvSpPr>
            <p:spPr>
              <a:xfrm>
                <a:off x="152400" y="1143000"/>
                <a:ext cx="8839200" cy="3733800"/>
              </a:xfrm>
              <a:blipFill>
                <a:blip r:embed="rId3"/>
                <a:stretch>
                  <a:fillRect l="-69" t="-11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A5DC08-0881-422E-B2D8-2C5191A0513E}"/>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7" name="Picture 6">
            <a:extLst>
              <a:ext uri="{FF2B5EF4-FFF2-40B4-BE49-F238E27FC236}">
                <a16:creationId xmlns:a16="http://schemas.microsoft.com/office/drawing/2014/main" id="{D29106DF-0CF9-46FC-90E1-F963BC16CD8C}"/>
              </a:ext>
            </a:extLst>
          </p:cNvPr>
          <p:cNvPicPr>
            <a:picLocks noChangeAspect="1"/>
          </p:cNvPicPr>
          <p:nvPr/>
        </p:nvPicPr>
        <p:blipFill>
          <a:blip r:embed="rId4"/>
          <a:stretch>
            <a:fillRect/>
          </a:stretch>
        </p:blipFill>
        <p:spPr>
          <a:xfrm>
            <a:off x="457200" y="4367869"/>
            <a:ext cx="3505689" cy="2124371"/>
          </a:xfrm>
          <a:prstGeom prst="rect">
            <a:avLst/>
          </a:prstGeom>
        </p:spPr>
      </p:pic>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 2</m:t>
                                    </m:r>
                                  </m:e>
                                </m:d>
                              </m:oMath>
                            </m:oMathPara>
                          </a14:m>
                          <a:endParaRPr lang="en-SE"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e>
                                </m:d>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2</m:t>
                                    </m:r>
                                  </m:e>
                                </m:d>
                              </m:oMath>
                            </m:oMathPara>
                          </a14:m>
                          <a:endParaRPr lang="en-SE" dirty="0"/>
                        </a:p>
                      </a:txBody>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0.4</m:t>
                                </m:r>
                              </m:oMath>
                            </m:oMathPara>
                          </a14:m>
                          <a:endParaRPr lang="en-US" dirty="0">
                            <a:solidFill>
                              <a:srgbClr val="C00000"/>
                            </a:solidFill>
                          </a:endParaRPr>
                        </a:p>
                      </a:txBody>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0.04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0.76</m:t>
                                </m:r>
                              </m:oMath>
                            </m:oMathPara>
                          </a14:m>
                          <a:endParaRPr lang="en-US" dirty="0">
                            <a:solidFill>
                              <a:srgbClr val="C00000"/>
                            </a:solidFill>
                          </a:endParaRPr>
                        </a:p>
                      </a:txBody>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.11</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.08</m:t>
                                </m:r>
                              </m:oMath>
                            </m:oMathPara>
                          </a14:m>
                          <a:endParaRPr lang="en-US" dirty="0">
                            <a:solidFill>
                              <a:srgbClr val="C00000"/>
                            </a:solidFill>
                          </a:endParaRPr>
                        </a:p>
                      </a:txBody>
                      <a:tcPr/>
                    </a:tc>
                    <a:extLst>
                      <a:ext uri="{0D108BD9-81ED-4DB2-BD59-A6C34878D82A}">
                        <a16:rowId xmlns:a16="http://schemas.microsoft.com/office/drawing/2014/main" val="344099687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E"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S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4</m:t>
                                </m:r>
                              </m:oMath>
                            </m:oMathPara>
                          </a14:m>
                          <a:endParaRPr lang="en-US" dirty="0">
                            <a:solidFill>
                              <a:srgbClr val="C00000"/>
                            </a:solidFill>
                          </a:endParaRPr>
                        </a:p>
                      </a:txBody>
                      <a:tcPr/>
                    </a:tc>
                    <a:extLst>
                      <a:ext uri="{0D108BD9-81ED-4DB2-BD59-A6C34878D82A}">
                        <a16:rowId xmlns:a16="http://schemas.microsoft.com/office/drawing/2014/main" val="1653040171"/>
                      </a:ext>
                    </a:extLst>
                  </a:tr>
                </a:tbl>
              </a:graphicData>
            </a:graphic>
          </p:graphicFrame>
        </mc:Choice>
        <mc:Fallback xmlns="">
          <p:graphicFrame>
            <p:nvGraphicFramePr>
              <p:cNvPr id="9" name="Table 7">
                <a:extLst>
                  <a:ext uri="{FF2B5EF4-FFF2-40B4-BE49-F238E27FC236}">
                    <a16:creationId xmlns:a16="http://schemas.microsoft.com/office/drawing/2014/main" id="{E4BAD084-8DD5-48E8-8A69-2773EEAE27C5}"/>
                  </a:ext>
                </a:extLst>
              </p:cNvPr>
              <p:cNvGraphicFramePr>
                <a:graphicFrameLocks noGrp="1"/>
              </p:cNvGraphicFramePr>
              <p:nvPr>
                <p:extLst>
                  <p:ext uri="{D42A27DB-BD31-4B8C-83A1-F6EECF244321}">
                    <p14:modId xmlns:p14="http://schemas.microsoft.com/office/powerpoint/2010/main" val="3900363671"/>
                  </p:ext>
                </p:extLst>
              </p:nvPr>
            </p:nvGraphicFramePr>
            <p:xfrm>
              <a:off x="4724400" y="4267200"/>
              <a:ext cx="4114555" cy="2225040"/>
            </p:xfrm>
            <a:graphic>
              <a:graphicData uri="http://schemas.openxmlformats.org/drawingml/2006/table">
                <a:tbl>
                  <a:tblPr firstRow="1" bandRow="1">
                    <a:tableStyleId>{5C22544A-7EE6-4342-B048-85BDC9FD1C3A}</a:tableStyleId>
                  </a:tblPr>
                  <a:tblGrid>
                    <a:gridCol w="822911">
                      <a:extLst>
                        <a:ext uri="{9D8B030D-6E8A-4147-A177-3AD203B41FA5}">
                          <a16:colId xmlns:a16="http://schemas.microsoft.com/office/drawing/2014/main" val="737800809"/>
                        </a:ext>
                      </a:extLst>
                    </a:gridCol>
                    <a:gridCol w="822911">
                      <a:extLst>
                        <a:ext uri="{9D8B030D-6E8A-4147-A177-3AD203B41FA5}">
                          <a16:colId xmlns:a16="http://schemas.microsoft.com/office/drawing/2014/main" val="253111052"/>
                        </a:ext>
                      </a:extLst>
                    </a:gridCol>
                    <a:gridCol w="822911">
                      <a:extLst>
                        <a:ext uri="{9D8B030D-6E8A-4147-A177-3AD203B41FA5}">
                          <a16:colId xmlns:a16="http://schemas.microsoft.com/office/drawing/2014/main" val="2707824466"/>
                        </a:ext>
                      </a:extLst>
                    </a:gridCol>
                    <a:gridCol w="822911">
                      <a:extLst>
                        <a:ext uri="{9D8B030D-6E8A-4147-A177-3AD203B41FA5}">
                          <a16:colId xmlns:a16="http://schemas.microsoft.com/office/drawing/2014/main" val="1950743582"/>
                        </a:ext>
                      </a:extLst>
                    </a:gridCol>
                    <a:gridCol w="822911">
                      <a:extLst>
                        <a:ext uri="{9D8B030D-6E8A-4147-A177-3AD203B41FA5}">
                          <a16:colId xmlns:a16="http://schemas.microsoft.com/office/drawing/2014/main" val="4269554689"/>
                        </a:ext>
                      </a:extLst>
                    </a:gridCol>
                  </a:tblGrid>
                  <a:tr h="370840">
                    <a:tc>
                      <a:txBody>
                        <a:bodyPr/>
                        <a:lstStyle/>
                        <a:p>
                          <a:endParaRPr lang="en-SE" dirty="0"/>
                        </a:p>
                      </a:txBody>
                      <a:tcPr/>
                    </a:tc>
                    <a:tc>
                      <a:txBody>
                        <a:bodyPr/>
                        <a:lstStyle/>
                        <a:p>
                          <a:endParaRPr lang="en-SE"/>
                        </a:p>
                      </a:txBody>
                      <a:tcPr>
                        <a:blipFill>
                          <a:blip r:embed="rId5"/>
                          <a:stretch>
                            <a:fillRect l="-101481" t="-3279" r="-303704" b="-503279"/>
                          </a:stretch>
                        </a:blipFill>
                      </a:tcPr>
                    </a:tc>
                    <a:tc>
                      <a:txBody>
                        <a:bodyPr/>
                        <a:lstStyle/>
                        <a:p>
                          <a:endParaRPr lang="en-SE"/>
                        </a:p>
                      </a:txBody>
                      <a:tcPr>
                        <a:blipFill>
                          <a:blip r:embed="rId5"/>
                          <a:stretch>
                            <a:fillRect l="-201481" t="-3279" r="-203704" b="-503279"/>
                          </a:stretch>
                        </a:blipFill>
                      </a:tcPr>
                    </a:tc>
                    <a:tc>
                      <a:txBody>
                        <a:bodyPr/>
                        <a:lstStyle/>
                        <a:p>
                          <a:endParaRPr lang="en-SE"/>
                        </a:p>
                      </a:txBody>
                      <a:tcPr>
                        <a:blipFill>
                          <a:blip r:embed="rId5"/>
                          <a:stretch>
                            <a:fillRect l="-301481" t="-3279" r="-103704" b="-503279"/>
                          </a:stretch>
                        </a:blipFill>
                      </a:tcPr>
                    </a:tc>
                    <a:tc>
                      <a:txBody>
                        <a:bodyPr/>
                        <a:lstStyle/>
                        <a:p>
                          <a:endParaRPr lang="en-SE"/>
                        </a:p>
                      </a:txBody>
                      <a:tcPr>
                        <a:blipFill>
                          <a:blip r:embed="rId5"/>
                          <a:stretch>
                            <a:fillRect l="-401481" t="-3279" r="-3704" b="-503279"/>
                          </a:stretch>
                        </a:blipFill>
                      </a:tcPr>
                    </a:tc>
                    <a:extLst>
                      <a:ext uri="{0D108BD9-81ED-4DB2-BD59-A6C34878D82A}">
                        <a16:rowId xmlns:a16="http://schemas.microsoft.com/office/drawing/2014/main" val="944821834"/>
                      </a:ext>
                    </a:extLst>
                  </a:tr>
                  <a:tr h="370840">
                    <a:tc>
                      <a:txBody>
                        <a:bodyPr/>
                        <a:lstStyle/>
                        <a:p>
                          <a:pPr algn="ctr"/>
                          <a:r>
                            <a:rPr lang="en-US" dirty="0"/>
                            <a:t>Init</a:t>
                          </a:r>
                          <a:endParaRPr lang="en-SE" dirty="0"/>
                        </a:p>
                      </a:txBody>
                      <a:tcPr/>
                    </a:tc>
                    <a:tc>
                      <a:txBody>
                        <a:bodyPr/>
                        <a:lstStyle/>
                        <a:p>
                          <a:endParaRPr lang="en-SE"/>
                        </a:p>
                      </a:txBody>
                      <a:tcPr>
                        <a:blipFill>
                          <a:blip r:embed="rId5"/>
                          <a:stretch>
                            <a:fillRect l="-101481" t="-103279" r="-303704" b="-403279"/>
                          </a:stretch>
                        </a:blipFill>
                      </a:tcPr>
                    </a:tc>
                    <a:tc>
                      <a:txBody>
                        <a:bodyPr/>
                        <a:lstStyle/>
                        <a:p>
                          <a:endParaRPr lang="en-SE"/>
                        </a:p>
                      </a:txBody>
                      <a:tcPr>
                        <a:blipFill>
                          <a:blip r:embed="rId5"/>
                          <a:stretch>
                            <a:fillRect l="-201481" t="-103279" r="-203704" b="-403279"/>
                          </a:stretch>
                        </a:blipFill>
                      </a:tcPr>
                    </a:tc>
                    <a:tc>
                      <a:txBody>
                        <a:bodyPr/>
                        <a:lstStyle/>
                        <a:p>
                          <a:endParaRPr lang="en-SE"/>
                        </a:p>
                      </a:txBody>
                      <a:tcPr>
                        <a:blipFill>
                          <a:blip r:embed="rId5"/>
                          <a:stretch>
                            <a:fillRect l="-301481" t="-103279" r="-103704" b="-403279"/>
                          </a:stretch>
                        </a:blipFill>
                      </a:tcPr>
                    </a:tc>
                    <a:tc>
                      <a:txBody>
                        <a:bodyPr/>
                        <a:lstStyle/>
                        <a:p>
                          <a:endParaRPr lang="en-SE"/>
                        </a:p>
                      </a:txBody>
                      <a:tcPr>
                        <a:blipFill>
                          <a:blip r:embed="rId5"/>
                          <a:stretch>
                            <a:fillRect l="-401481" t="-103279" r="-3704" b="-403279"/>
                          </a:stretch>
                        </a:blipFill>
                      </a:tcPr>
                    </a:tc>
                    <a:extLst>
                      <a:ext uri="{0D108BD9-81ED-4DB2-BD59-A6C34878D82A}">
                        <a16:rowId xmlns:a16="http://schemas.microsoft.com/office/drawing/2014/main" val="1107430533"/>
                      </a:ext>
                    </a:extLst>
                  </a:tr>
                  <a:tr h="370840">
                    <a:tc>
                      <a:txBody>
                        <a:bodyPr/>
                        <a:lstStyle/>
                        <a:p>
                          <a:pPr algn="ctr"/>
                          <a:r>
                            <a:rPr lang="en-US" dirty="0"/>
                            <a:t>EP1</a:t>
                          </a:r>
                          <a:endParaRPr lang="en-SE" dirty="0"/>
                        </a:p>
                      </a:txBody>
                      <a:tcPr/>
                    </a:tc>
                    <a:tc>
                      <a:txBody>
                        <a:bodyPr/>
                        <a:lstStyle/>
                        <a:p>
                          <a:endParaRPr lang="en-SE"/>
                        </a:p>
                      </a:txBody>
                      <a:tcPr>
                        <a:blipFill>
                          <a:blip r:embed="rId5"/>
                          <a:stretch>
                            <a:fillRect l="-101481" t="-203279" r="-303704" b="-303279"/>
                          </a:stretch>
                        </a:blipFill>
                      </a:tcPr>
                    </a:tc>
                    <a:tc>
                      <a:txBody>
                        <a:bodyPr/>
                        <a:lstStyle/>
                        <a:p>
                          <a:endParaRPr lang="en-SE"/>
                        </a:p>
                      </a:txBody>
                      <a:tcPr>
                        <a:blipFill>
                          <a:blip r:embed="rId5"/>
                          <a:stretch>
                            <a:fillRect l="-201481" t="-203279" r="-203704" b="-303279"/>
                          </a:stretch>
                        </a:blipFill>
                      </a:tcPr>
                    </a:tc>
                    <a:tc>
                      <a:txBody>
                        <a:bodyPr/>
                        <a:lstStyle/>
                        <a:p>
                          <a:endParaRPr lang="en-SE"/>
                        </a:p>
                      </a:txBody>
                      <a:tcPr>
                        <a:blipFill>
                          <a:blip r:embed="rId5"/>
                          <a:stretch>
                            <a:fillRect l="-301481" t="-203279" r="-103704" b="-303279"/>
                          </a:stretch>
                        </a:blipFill>
                      </a:tcPr>
                    </a:tc>
                    <a:tc>
                      <a:txBody>
                        <a:bodyPr/>
                        <a:lstStyle/>
                        <a:p>
                          <a:endParaRPr lang="en-SE"/>
                        </a:p>
                      </a:txBody>
                      <a:tcPr>
                        <a:blipFill>
                          <a:blip r:embed="rId5"/>
                          <a:stretch>
                            <a:fillRect l="-401481" t="-203279" r="-3704" b="-303279"/>
                          </a:stretch>
                        </a:blipFill>
                      </a:tcPr>
                    </a:tc>
                    <a:extLst>
                      <a:ext uri="{0D108BD9-81ED-4DB2-BD59-A6C34878D82A}">
                        <a16:rowId xmlns:a16="http://schemas.microsoft.com/office/drawing/2014/main" val="784496005"/>
                      </a:ext>
                    </a:extLst>
                  </a:tr>
                  <a:tr h="370840">
                    <a:tc>
                      <a:txBody>
                        <a:bodyPr/>
                        <a:lstStyle/>
                        <a:p>
                          <a:pPr algn="ctr"/>
                          <a:r>
                            <a:rPr lang="en-US" dirty="0"/>
                            <a:t>EP2</a:t>
                          </a:r>
                          <a:endParaRPr lang="en-SE" dirty="0"/>
                        </a:p>
                      </a:txBody>
                      <a:tcPr/>
                    </a:tc>
                    <a:tc>
                      <a:txBody>
                        <a:bodyPr/>
                        <a:lstStyle/>
                        <a:p>
                          <a:endParaRPr lang="en-SE"/>
                        </a:p>
                      </a:txBody>
                      <a:tcPr>
                        <a:blipFill>
                          <a:blip r:embed="rId5"/>
                          <a:stretch>
                            <a:fillRect l="-101481" t="-308333" r="-303704" b="-208333"/>
                          </a:stretch>
                        </a:blipFill>
                      </a:tcPr>
                    </a:tc>
                    <a:tc>
                      <a:txBody>
                        <a:bodyPr/>
                        <a:lstStyle/>
                        <a:p>
                          <a:endParaRPr lang="en-SE"/>
                        </a:p>
                      </a:txBody>
                      <a:tcPr>
                        <a:blipFill>
                          <a:blip r:embed="rId5"/>
                          <a:stretch>
                            <a:fillRect l="-201481" t="-308333" r="-203704" b="-208333"/>
                          </a:stretch>
                        </a:blipFill>
                      </a:tcPr>
                    </a:tc>
                    <a:tc>
                      <a:txBody>
                        <a:bodyPr/>
                        <a:lstStyle/>
                        <a:p>
                          <a:endParaRPr lang="en-SE"/>
                        </a:p>
                      </a:txBody>
                      <a:tcPr>
                        <a:blipFill>
                          <a:blip r:embed="rId5"/>
                          <a:stretch>
                            <a:fillRect l="-301481" t="-308333" r="-103704" b="-208333"/>
                          </a:stretch>
                        </a:blipFill>
                      </a:tcPr>
                    </a:tc>
                    <a:tc>
                      <a:txBody>
                        <a:bodyPr/>
                        <a:lstStyle/>
                        <a:p>
                          <a:endParaRPr lang="en-SE"/>
                        </a:p>
                      </a:txBody>
                      <a:tcPr>
                        <a:blipFill>
                          <a:blip r:embed="rId5"/>
                          <a:stretch>
                            <a:fillRect l="-401481" t="-308333" r="-3704" b="-208333"/>
                          </a:stretch>
                        </a:blipFill>
                      </a:tcPr>
                    </a:tc>
                    <a:extLst>
                      <a:ext uri="{0D108BD9-81ED-4DB2-BD59-A6C34878D82A}">
                        <a16:rowId xmlns:a16="http://schemas.microsoft.com/office/drawing/2014/main" val="3747149032"/>
                      </a:ext>
                    </a:extLst>
                  </a:tr>
                  <a:tr h="370840">
                    <a:tc>
                      <a:txBody>
                        <a:bodyPr/>
                        <a:lstStyle/>
                        <a:p>
                          <a:pPr algn="ctr"/>
                          <a:r>
                            <a:rPr lang="en-US" dirty="0"/>
                            <a:t>EP3</a:t>
                          </a:r>
                          <a:endParaRPr lang="en-SE" dirty="0"/>
                        </a:p>
                      </a:txBody>
                      <a:tcPr/>
                    </a:tc>
                    <a:tc>
                      <a:txBody>
                        <a:bodyPr/>
                        <a:lstStyle/>
                        <a:p>
                          <a:endParaRPr lang="en-SE"/>
                        </a:p>
                      </a:txBody>
                      <a:tcPr>
                        <a:blipFill>
                          <a:blip r:embed="rId5"/>
                          <a:stretch>
                            <a:fillRect l="-101481" t="-401639" r="-303704" b="-104918"/>
                          </a:stretch>
                        </a:blipFill>
                      </a:tcPr>
                    </a:tc>
                    <a:tc>
                      <a:txBody>
                        <a:bodyPr/>
                        <a:lstStyle/>
                        <a:p>
                          <a:endParaRPr lang="en-SE"/>
                        </a:p>
                      </a:txBody>
                      <a:tcPr>
                        <a:blipFill>
                          <a:blip r:embed="rId5"/>
                          <a:stretch>
                            <a:fillRect l="-201481" t="-401639" r="-203704" b="-104918"/>
                          </a:stretch>
                        </a:blipFill>
                      </a:tcPr>
                    </a:tc>
                    <a:tc>
                      <a:txBody>
                        <a:bodyPr/>
                        <a:lstStyle/>
                        <a:p>
                          <a:endParaRPr lang="en-SE"/>
                        </a:p>
                      </a:txBody>
                      <a:tcPr>
                        <a:blipFill>
                          <a:blip r:embed="rId5"/>
                          <a:stretch>
                            <a:fillRect l="-301481" t="-401639" r="-103704" b="-104918"/>
                          </a:stretch>
                        </a:blipFill>
                      </a:tcPr>
                    </a:tc>
                    <a:tc>
                      <a:txBody>
                        <a:bodyPr/>
                        <a:lstStyle/>
                        <a:p>
                          <a:endParaRPr lang="en-SE"/>
                        </a:p>
                      </a:txBody>
                      <a:tcPr>
                        <a:blipFill>
                          <a:blip r:embed="rId5"/>
                          <a:stretch>
                            <a:fillRect l="-401481" t="-401639" r="-3704" b="-104918"/>
                          </a:stretch>
                        </a:blipFill>
                      </a:tcPr>
                    </a:tc>
                    <a:extLst>
                      <a:ext uri="{0D108BD9-81ED-4DB2-BD59-A6C34878D82A}">
                        <a16:rowId xmlns:a16="http://schemas.microsoft.com/office/drawing/2014/main" val="3440996876"/>
                      </a:ext>
                    </a:extLst>
                  </a:tr>
                  <a:tr h="370840">
                    <a:tc>
                      <a:txBody>
                        <a:bodyPr/>
                        <a:lstStyle/>
                        <a:p>
                          <a:endParaRPr lang="en-SE"/>
                        </a:p>
                      </a:txBody>
                      <a:tcPr>
                        <a:blipFill>
                          <a:blip r:embed="rId5"/>
                          <a:stretch>
                            <a:fillRect l="-1481" t="-501639" r="-403704" b="-4918"/>
                          </a:stretch>
                        </a:blipFill>
                      </a:tcPr>
                    </a:tc>
                    <a:tc>
                      <a:txBody>
                        <a:bodyPr/>
                        <a:lstStyle/>
                        <a:p>
                          <a:endParaRPr lang="en-SE"/>
                        </a:p>
                      </a:txBody>
                      <a:tcPr>
                        <a:blipFill>
                          <a:blip r:embed="rId5"/>
                          <a:stretch>
                            <a:fillRect l="-101481" t="-501639" r="-303704" b="-4918"/>
                          </a:stretch>
                        </a:blipFill>
                      </a:tcPr>
                    </a:tc>
                    <a:tc>
                      <a:txBody>
                        <a:bodyPr/>
                        <a:lstStyle/>
                        <a:p>
                          <a:endParaRPr lang="en-SE"/>
                        </a:p>
                      </a:txBody>
                      <a:tcPr>
                        <a:blipFill>
                          <a:blip r:embed="rId5"/>
                          <a:stretch>
                            <a:fillRect l="-201481" t="-501639" r="-203704" b="-4918"/>
                          </a:stretch>
                        </a:blipFill>
                      </a:tcPr>
                    </a:tc>
                    <a:tc>
                      <a:txBody>
                        <a:bodyPr/>
                        <a:lstStyle/>
                        <a:p>
                          <a:endParaRPr lang="en-SE"/>
                        </a:p>
                      </a:txBody>
                      <a:tcPr>
                        <a:blipFill>
                          <a:blip r:embed="rId5"/>
                          <a:stretch>
                            <a:fillRect l="-301481" t="-501639" r="-103704" b="-4918"/>
                          </a:stretch>
                        </a:blipFill>
                      </a:tcPr>
                    </a:tc>
                    <a:tc>
                      <a:txBody>
                        <a:bodyPr/>
                        <a:lstStyle/>
                        <a:p>
                          <a:endParaRPr lang="en-SE"/>
                        </a:p>
                      </a:txBody>
                      <a:tcPr>
                        <a:blipFill>
                          <a:blip r:embed="rId5"/>
                          <a:stretch>
                            <a:fillRect l="-401481" t="-501639" r="-3704" b="-4918"/>
                          </a:stretch>
                        </a:blipFill>
                      </a:tcPr>
                    </a:tc>
                    <a:extLst>
                      <a:ext uri="{0D108BD9-81ED-4DB2-BD59-A6C34878D82A}">
                        <a16:rowId xmlns:a16="http://schemas.microsoft.com/office/drawing/2014/main" val="1653040171"/>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39C1A4-F2EF-4976-94DA-554081A047EB}"/>
                  </a:ext>
                </a:extLst>
              </p:cNvPr>
              <p:cNvSpPr txBox="1"/>
              <p:nvPr/>
            </p:nvSpPr>
            <p:spPr>
              <a:xfrm>
                <a:off x="3457751" y="5221942"/>
                <a:ext cx="5051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𝑇</m:t>
                      </m:r>
                    </m:oMath>
                  </m:oMathPara>
                </a14:m>
                <a:endParaRPr lang="en-SE" dirty="0"/>
              </a:p>
            </p:txBody>
          </p:sp>
        </mc:Choice>
        <mc:Fallback xmlns="">
          <p:sp>
            <p:nvSpPr>
              <p:cNvPr id="8" name="TextBox 7">
                <a:extLst>
                  <a:ext uri="{FF2B5EF4-FFF2-40B4-BE49-F238E27FC236}">
                    <a16:creationId xmlns:a16="http://schemas.microsoft.com/office/drawing/2014/main" id="{0E39C1A4-F2EF-4976-94DA-554081A047EB}"/>
                  </a:ext>
                </a:extLst>
              </p:cNvPr>
              <p:cNvSpPr txBox="1">
                <a:spLocks noRot="1" noChangeAspect="1" noMove="1" noResize="1" noEditPoints="1" noAdjustHandles="1" noChangeArrowheads="1" noChangeShapeType="1" noTextEdit="1"/>
              </p:cNvSpPr>
              <p:nvPr/>
            </p:nvSpPr>
            <p:spPr>
              <a:xfrm>
                <a:off x="3457751" y="5221942"/>
                <a:ext cx="505138"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90911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E2CC-5C0E-4DE6-9618-052B473E6EA9}"/>
              </a:ext>
            </a:extLst>
          </p:cNvPr>
          <p:cNvSpPr>
            <a:spLocks noGrp="1"/>
          </p:cNvSpPr>
          <p:nvPr>
            <p:ph type="title"/>
          </p:nvPr>
        </p:nvSpPr>
        <p:spPr/>
        <p:txBody>
          <a:bodyPr/>
          <a:lstStyle/>
          <a:p>
            <a:r>
              <a:rPr lang="en-US" dirty="0"/>
              <a:t>Convergence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584947-2FDA-492B-86E2-24C75D7FAE55}"/>
                  </a:ext>
                </a:extLst>
              </p:cNvPr>
              <p:cNvSpPr>
                <a:spLocks noGrp="1"/>
              </p:cNvSpPr>
              <p:nvPr>
                <p:ph idx="1"/>
              </p:nvPr>
            </p:nvSpPr>
            <p:spPr>
              <a:xfrm>
                <a:off x="342900" y="990600"/>
                <a:ext cx="8458200" cy="3886200"/>
              </a:xfrm>
            </p:spPr>
            <p:txBody>
              <a:bodyPr>
                <a:normAutofit fontScale="47500" lnSpcReduction="20000"/>
              </a:bodyPr>
              <a:lstStyle/>
              <a:p>
                <a:r>
                  <a:rPr lang="en-US" dirty="0"/>
                  <a:t>TD:</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)→4</m:t>
                    </m:r>
                  </m:oMath>
                </a14:m>
                <a:r>
                  <a:rPr lang="en-US" dirty="0"/>
                  <a:t>.</a:t>
                </a:r>
              </a:p>
              <a:p>
                <a:pPr lvl="1"/>
                <a:r>
                  <a:rPr lang="en-US" dirty="0"/>
                  <a:t>Final values of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𝐵</m:t>
                        </m:r>
                      </m:e>
                    </m:d>
                    <m:r>
                      <a:rPr lang="en-US" b="0" i="1" smtClean="0">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a14:m>
                <a:r>
                  <a:rPr lang="en-US" dirty="0"/>
                  <a:t> depend on relative execution frequencies of the 2 transitions (e.g., </a:t>
                </a:r>
                <a14:m>
                  <m:oMath xmlns:m="http://schemas.openxmlformats.org/officeDocument/2006/math">
                    <m:r>
                      <a:rPr lang="en-US" b="0" i="1" smtClean="0">
                        <a:latin typeface="Cambria Math" panose="02040503050406030204" pitchFamily="18" charset="0"/>
                      </a:rPr>
                      <m:t>𝜖</m:t>
                    </m:r>
                  </m:oMath>
                </a14:m>
                <a:r>
                  <a:rPr lang="en-US" dirty="0"/>
                  <a:t>-greedy). </a:t>
                </a:r>
              </a:p>
              <a:p>
                <a:r>
                  <a:rPr lang="en-US" dirty="0" err="1"/>
                  <a:t>Sarsa</a:t>
                </a:r>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→−100</m:t>
                    </m:r>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pPr lvl="1"/>
                <a:r>
                  <a:rPr lang="en-US" dirty="0"/>
                  <a:t>Final value of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depends on relative execution frequencies of the 2 transitions (e.g., </a:t>
                </a:r>
                <a14:m>
                  <m:oMath xmlns:m="http://schemas.openxmlformats.org/officeDocument/2006/math">
                    <m:r>
                      <a:rPr lang="en-US" i="1">
                        <a:latin typeface="Cambria Math" panose="02040503050406030204" pitchFamily="18" charset="0"/>
                      </a:rPr>
                      <m:t>𝜖</m:t>
                    </m:r>
                  </m:oMath>
                </a14:m>
                <a:r>
                  <a:rPr lang="en-US" dirty="0"/>
                  <a:t>-greedy).</a:t>
                </a:r>
              </a:p>
              <a:p>
                <a:r>
                  <a:rPr lang="en-US" dirty="0"/>
                  <a:t>QL:</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=1,−100,</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100</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oMath>
                </a14:m>
                <a:r>
                  <a:rPr lang="en-US" dirty="0"/>
                  <a:t> does not affect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oMath>
                </a14:m>
                <a:r>
                  <a:rPr lang="en-US" dirty="0"/>
                  <a:t> due to</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∈{1,2}</m:t>
                            </m:r>
                          </m:lim>
                        </m:limLow>
                      </m:fName>
                      <m:e>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e>
                        </m:d>
                      </m:e>
                    </m:func>
                  </m:oMath>
                </a14:m>
                <a:r>
                  <a:rPr lang="en-US" dirty="0"/>
                  <a:t>.</a:t>
                </a:r>
              </a:p>
              <a:p>
                <a:pPr lvl="1"/>
                <a:r>
                  <a:rPr lang="en-US" dirty="0"/>
                  <a:t>Transition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 4,</m:t>
                    </m:r>
                    <m:r>
                      <a:rPr lang="en-US" i="1">
                        <a:latin typeface="Cambria Math" panose="02040503050406030204" pitchFamily="18" charset="0"/>
                      </a:rPr>
                      <m:t>𝑇</m:t>
                    </m:r>
                    <m:r>
                      <a:rPr lang="en-US" i="1">
                        <a:latin typeface="Cambria Math" panose="02040503050406030204" pitchFamily="18" charset="0"/>
                      </a:rPr>
                      <m:t>)</m:t>
                    </m:r>
                  </m:oMath>
                </a14:m>
                <a:r>
                  <a:rPr lang="en-US" dirty="0"/>
                  <a:t>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r>
                      <a:rPr lang="en-US" i="1">
                        <a:latin typeface="Cambria Math" panose="02040503050406030204" pitchFamily="18" charset="0"/>
                      </a:rPr>
                      <m:t>→4</m:t>
                    </m:r>
                  </m:oMath>
                </a14:m>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,2</m:t>
                        </m:r>
                      </m:e>
                    </m:d>
                  </m:oMath>
                </a14:m>
                <a:r>
                  <a:rPr lang="en-US" dirty="0"/>
                  <a:t> is the max term, and drives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,2</m:t>
                        </m:r>
                      </m:e>
                    </m:d>
                    <m:r>
                      <a:rPr lang="en-US" i="1">
                        <a:latin typeface="Cambria Math" panose="02040503050406030204" pitchFamily="18" charset="0"/>
                      </a:rPr>
                      <m:t>→4</m:t>
                    </m:r>
                  </m:oMath>
                </a14:m>
                <a:r>
                  <a:rPr lang="en-US" dirty="0"/>
                  <a:t>.</a:t>
                </a:r>
              </a:p>
              <a:p>
                <a:r>
                  <a:rPr lang="en-US" dirty="0"/>
                  <a:t>If </a:t>
                </a:r>
                <a:r>
                  <a:rPr lang="en-US" dirty="0" err="1"/>
                  <a:t>Sarsa</a:t>
                </a:r>
                <a:r>
                  <a:rPr lang="en-US" dirty="0"/>
                  <a:t> uses </a:t>
                </a:r>
                <a14:m>
                  <m:oMath xmlns:m="http://schemas.openxmlformats.org/officeDocument/2006/math">
                    <m:r>
                      <a:rPr lang="en-US" b="0" i="1" smtClean="0">
                        <a:latin typeface="Cambria Math" panose="02040503050406030204" pitchFamily="18" charset="0"/>
                      </a:rPr>
                      <m:t>𝜖</m:t>
                    </m:r>
                  </m:oMath>
                </a14:m>
                <a:r>
                  <a:rPr lang="en-US" dirty="0"/>
                  <a:t>-greedy policy, then it will eventually learn to avoid action </a:t>
                </a:r>
                <a14:m>
                  <m:oMath xmlns:m="http://schemas.openxmlformats.org/officeDocument/2006/math">
                    <m:r>
                      <a:rPr lang="en-US" b="0" i="1" smtClean="0">
                        <a:latin typeface="Cambria Math" panose="02040503050406030204" pitchFamily="18" charset="0"/>
                      </a:rPr>
                      <m:t>1</m:t>
                    </m:r>
                  </m:oMath>
                </a14:m>
                <a:r>
                  <a:rPr lang="en-US" dirty="0"/>
                  <a:t> in state </a:t>
                </a:r>
                <a14:m>
                  <m:oMath xmlns:m="http://schemas.openxmlformats.org/officeDocument/2006/math">
                    <m:r>
                      <a:rPr lang="en-US" b="0" i="1" smtClean="0">
                        <a:latin typeface="Cambria Math" panose="02040503050406030204" pitchFamily="18" charset="0"/>
                      </a:rPr>
                      <m:t>𝐷</m:t>
                    </m:r>
                  </m:oMath>
                </a14:m>
                <a:r>
                  <a:rPr lang="en-US" dirty="0"/>
                  <a:t>, similar to QL. But our example here only illustrates the policy evaluation, not control, for some fixed policy.</a:t>
                </a:r>
              </a:p>
              <a:p>
                <a:r>
                  <a:rPr lang="en-US" dirty="0"/>
                  <a:t>(Here we assume the upper transition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 1,</m:t>
                    </m:r>
                    <m:r>
                      <a:rPr lang="en-US" b="0" i="1" smtClean="0">
                        <a:latin typeface="Cambria Math" panose="02040503050406030204" pitchFamily="18" charset="0"/>
                      </a:rPr>
                      <m:t>𝐶</m:t>
                    </m:r>
                    <m:r>
                      <a:rPr lang="en-US" i="1">
                        <a:latin typeface="Cambria Math" panose="02040503050406030204" pitchFamily="18" charset="0"/>
                      </a:rPr>
                      <m:t>)</m:t>
                    </m:r>
                  </m:oMath>
                </a14:m>
                <a:r>
                  <a:rPr lang="en-US" dirty="0"/>
                  <a:t> is never taken, otherwise we need to account for more cases.)</a:t>
                </a:r>
              </a:p>
            </p:txBody>
          </p:sp>
        </mc:Choice>
        <mc:Fallback xmlns="">
          <p:sp>
            <p:nvSpPr>
              <p:cNvPr id="3" name="Content Placeholder 2">
                <a:extLst>
                  <a:ext uri="{FF2B5EF4-FFF2-40B4-BE49-F238E27FC236}">
                    <a16:creationId xmlns:a16="http://schemas.microsoft.com/office/drawing/2014/main" id="{99584947-2FDA-492B-86E2-24C75D7FAE55}"/>
                  </a:ext>
                </a:extLst>
              </p:cNvPr>
              <p:cNvSpPr>
                <a:spLocks noGrp="1" noRot="1" noChangeAspect="1" noMove="1" noResize="1" noEditPoints="1" noAdjustHandles="1" noChangeArrowheads="1" noChangeShapeType="1" noTextEdit="1"/>
              </p:cNvSpPr>
              <p:nvPr>
                <p:ph idx="1"/>
              </p:nvPr>
            </p:nvSpPr>
            <p:spPr>
              <a:xfrm>
                <a:off x="342900" y="990600"/>
                <a:ext cx="8458200" cy="3886200"/>
              </a:xfrm>
              <a:blipFill>
                <a:blip r:embed="rId3"/>
                <a:stretch>
                  <a:fillRect l="-216" t="-15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EAD75E1-F0F7-4EAA-83CA-60CAAB364047}"/>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786DC474-9169-45B7-85A9-E79B73822E2C}"/>
              </a:ext>
            </a:extLst>
          </p:cNvPr>
          <p:cNvPicPr>
            <a:picLocks noChangeAspect="1"/>
          </p:cNvPicPr>
          <p:nvPr/>
        </p:nvPicPr>
        <p:blipFill>
          <a:blip r:embed="rId4"/>
          <a:stretch>
            <a:fillRect/>
          </a:stretch>
        </p:blipFill>
        <p:spPr>
          <a:xfrm>
            <a:off x="2819155" y="4671160"/>
            <a:ext cx="3505689" cy="2124371"/>
          </a:xfrm>
          <a:prstGeom prst="rect">
            <a:avLst/>
          </a:prstGeom>
        </p:spPr>
      </p:pic>
    </p:spTree>
    <p:extLst>
      <p:ext uri="{BB962C8B-B14F-4D97-AF65-F5344CB8AC3E}">
        <p14:creationId xmlns:p14="http://schemas.microsoft.com/office/powerpoint/2010/main" val="2780284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11C-9E47-4B68-B899-FB3377ACD9AF}"/>
              </a:ext>
            </a:extLst>
          </p:cNvPr>
          <p:cNvSpPr>
            <a:spLocks noGrp="1"/>
          </p:cNvSpPr>
          <p:nvPr>
            <p:ph type="title"/>
          </p:nvPr>
        </p:nvSpPr>
        <p:spPr/>
        <p:txBody>
          <a:bodyPr/>
          <a:lstStyle/>
          <a:p>
            <a:r>
              <a:rPr lang="en-US" dirty="0"/>
              <a:t>Example 6.6: Cliff Walking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B2A39E-B3DF-4F8F-931B-C99D6FEF6896}"/>
                  </a:ext>
                </a:extLst>
              </p:cNvPr>
              <p:cNvSpPr>
                <a:spLocks noGrp="1"/>
              </p:cNvSpPr>
              <p:nvPr>
                <p:ph idx="1"/>
              </p:nvPr>
            </p:nvSpPr>
            <p:spPr>
              <a:xfrm>
                <a:off x="457200" y="1295400"/>
                <a:ext cx="8229600" cy="3200400"/>
              </a:xfrm>
            </p:spPr>
            <p:txBody>
              <a:bodyPr>
                <a:normAutofit fontScale="55000" lnSpcReduction="20000"/>
              </a:bodyPr>
              <a:lstStyle/>
              <a:p>
                <a:r>
                  <a:rPr lang="en-US" dirty="0"/>
                  <a:t>Reward is −1 on all transitions except those into the region marked “The Cliff.” Stepping into this region incurs a reward of −100 and sends the agent instantly back to the start. Env is deterministic. </a:t>
                </a:r>
              </a:p>
              <a:p>
                <a:r>
                  <a:rPr lang="en-US" dirty="0"/>
                  <a:t>Graph shows the performance of the </a:t>
                </a:r>
                <a:r>
                  <a:rPr lang="en-US" dirty="0" err="1"/>
                  <a:t>Sarsa</a:t>
                </a:r>
                <a:r>
                  <a:rPr lang="en-US" dirty="0"/>
                  <a:t> and Q-learning methods with </a:t>
                </a:r>
                <a14:m>
                  <m:oMath xmlns:m="http://schemas.openxmlformats.org/officeDocument/2006/math">
                    <m:r>
                      <a:rPr lang="en-US" b="0" i="1" smtClean="0">
                        <a:latin typeface="Cambria Math" panose="02040503050406030204" pitchFamily="18" charset="0"/>
                      </a:rPr>
                      <m:t>𝜖</m:t>
                    </m:r>
                  </m:oMath>
                </a14:m>
                <a:r>
                  <a:rPr lang="en-US" dirty="0"/>
                  <a:t>-greedy action selection,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=0.1</m:t>
                    </m:r>
                  </m:oMath>
                </a14:m>
                <a:r>
                  <a:rPr lang="en-US" dirty="0"/>
                  <a:t>. After an initial transient, Q-learning learns values for the optimal policy, that which travels right along the edge of the cliff. Unfortunately, this results in its occasionally falling off the cliff because of the </a:t>
                </a:r>
                <a14:m>
                  <m:oMath xmlns:m="http://schemas.openxmlformats.org/officeDocument/2006/math">
                    <m:r>
                      <a:rPr lang="en-US" i="1">
                        <a:latin typeface="Cambria Math" panose="02040503050406030204" pitchFamily="18" charset="0"/>
                      </a:rPr>
                      <m:t>𝜖</m:t>
                    </m:r>
                  </m:oMath>
                </a14:m>
                <a:r>
                  <a:rPr lang="en-US" dirty="0"/>
                  <a:t>- greedy action selection. </a:t>
                </a:r>
                <a:r>
                  <a:rPr lang="en-US" dirty="0" err="1"/>
                  <a:t>Sarsa</a:t>
                </a:r>
                <a:r>
                  <a:rPr lang="en-US" dirty="0"/>
                  <a:t>, on the other hand, takes the action selection into account and learns the longer but safer path through the upper part of he grid. Although Q-learning learns the values of the optimal policy, its online performance is worse than that of </a:t>
                </a:r>
                <a:r>
                  <a:rPr lang="en-US" dirty="0" err="1"/>
                  <a:t>Sarsa</a:t>
                </a:r>
                <a:r>
                  <a:rPr lang="en-US" dirty="0"/>
                  <a:t>.</a:t>
                </a:r>
              </a:p>
              <a:p>
                <a:r>
                  <a:rPr lang="en-US" dirty="0"/>
                  <a:t>If </a:t>
                </a:r>
                <a14:m>
                  <m:oMath xmlns:m="http://schemas.openxmlformats.org/officeDocument/2006/math">
                    <m:r>
                      <a:rPr lang="en-US" i="1">
                        <a:latin typeface="Cambria Math" panose="02040503050406030204" pitchFamily="18" charset="0"/>
                      </a:rPr>
                      <m:t>𝜖</m:t>
                    </m:r>
                  </m:oMath>
                </a14:m>
                <a:r>
                  <a:rPr lang="en-US" dirty="0"/>
                  <a:t> were gradually reduced to </a:t>
                </a:r>
                <a14:m>
                  <m:oMath xmlns:m="http://schemas.openxmlformats.org/officeDocument/2006/math">
                    <m:r>
                      <a:rPr lang="en-US" i="1" dirty="0" smtClean="0">
                        <a:latin typeface="Cambria Math" panose="02040503050406030204" pitchFamily="18" charset="0"/>
                      </a:rPr>
                      <m:t>0</m:t>
                    </m:r>
                  </m:oMath>
                </a14:m>
                <a:r>
                  <a:rPr lang="en-US" dirty="0"/>
                  <a:t>, then both methods would asymptotically converge to the optimal policy.</a:t>
                </a:r>
                <a:endParaRPr lang="en-SE" dirty="0"/>
              </a:p>
            </p:txBody>
          </p:sp>
        </mc:Choice>
        <mc:Fallback xmlns="">
          <p:sp>
            <p:nvSpPr>
              <p:cNvPr id="3" name="Content Placeholder 2">
                <a:extLst>
                  <a:ext uri="{FF2B5EF4-FFF2-40B4-BE49-F238E27FC236}">
                    <a16:creationId xmlns:a16="http://schemas.microsoft.com/office/drawing/2014/main" id="{C9B2A39E-B3DF-4F8F-931B-C99D6FEF6896}"/>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444" t="-2857"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2F5EF6-55D3-494A-BBDE-B7267EFD44FB}"/>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0188C092-7A71-4E58-A9A0-A8F47B0BBE64}"/>
              </a:ext>
            </a:extLst>
          </p:cNvPr>
          <p:cNvPicPr>
            <a:picLocks noChangeAspect="1"/>
          </p:cNvPicPr>
          <p:nvPr/>
        </p:nvPicPr>
        <p:blipFill>
          <a:blip r:embed="rId4"/>
          <a:stretch>
            <a:fillRect/>
          </a:stretch>
        </p:blipFill>
        <p:spPr>
          <a:xfrm>
            <a:off x="-13490" y="4294936"/>
            <a:ext cx="5347491" cy="2413470"/>
          </a:xfrm>
          <a:prstGeom prst="rect">
            <a:avLst/>
          </a:prstGeom>
        </p:spPr>
      </p:pic>
      <p:pic>
        <p:nvPicPr>
          <p:cNvPr id="6" name="Picture 5">
            <a:extLst>
              <a:ext uri="{FF2B5EF4-FFF2-40B4-BE49-F238E27FC236}">
                <a16:creationId xmlns:a16="http://schemas.microsoft.com/office/drawing/2014/main" id="{802ED9A4-FA99-458B-A8B5-3137F720CD20}"/>
              </a:ext>
            </a:extLst>
          </p:cNvPr>
          <p:cNvPicPr>
            <a:picLocks noChangeAspect="1"/>
          </p:cNvPicPr>
          <p:nvPr/>
        </p:nvPicPr>
        <p:blipFill>
          <a:blip r:embed="rId5"/>
          <a:stretch>
            <a:fillRect/>
          </a:stretch>
        </p:blipFill>
        <p:spPr>
          <a:xfrm>
            <a:off x="5382959" y="4294936"/>
            <a:ext cx="3751516" cy="2357336"/>
          </a:xfrm>
          <a:prstGeom prst="rect">
            <a:avLst/>
          </a:prstGeom>
        </p:spPr>
      </p:pic>
    </p:spTree>
    <p:extLst>
      <p:ext uri="{BB962C8B-B14F-4D97-AF65-F5344CB8AC3E}">
        <p14:creationId xmlns:p14="http://schemas.microsoft.com/office/powerpoint/2010/main" val="1194659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152400" y="1295400"/>
                <a:ext cx="5638800" cy="5410200"/>
              </a:xfrm>
            </p:spPr>
            <p:txBody>
              <a:bodyPr>
                <a:normAutofit fontScale="92500" lnSpcReduction="1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Execute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 These form the training set for supervised learning of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a:t>
                </a:r>
              </a:p>
              <a:p>
                <a:pPr>
                  <a:lnSpc>
                    <a:spcPct val="80000"/>
                  </a:lnSpc>
                </a:pPr>
                <a:r>
                  <a:rPr lang="en-US" dirty="0"/>
                  <a:t>Step 2: Do planning w. the learned MDP w. Dynamic Programming (Value Iteration or Policy Iteration)</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152400" y="1295400"/>
                <a:ext cx="5638800" cy="5410200"/>
              </a:xfrm>
              <a:blipFill>
                <a:blip r:embed="rId3"/>
                <a:stretch>
                  <a:fillRect l="-2162" t="-3946" r="-183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64</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5562411" y="2208270"/>
            <a:ext cx="3524250" cy="2415787"/>
          </a:xfrm>
          <a:prstGeom prst="rect">
            <a:avLst/>
          </a:prstGeom>
        </p:spPr>
      </p:pic>
      <p:sp>
        <p:nvSpPr>
          <p:cNvPr id="6" name="Rectangle 5">
            <a:extLst>
              <a:ext uri="{FF2B5EF4-FFF2-40B4-BE49-F238E27FC236}">
                <a16:creationId xmlns:a16="http://schemas.microsoft.com/office/drawing/2014/main" id="{3D50879F-C808-41A5-9BF3-3EC15F6FA5DF}"/>
              </a:ext>
            </a:extLst>
          </p:cNvPr>
          <p:cNvSpPr/>
          <p:nvPr/>
        </p:nvSpPr>
        <p:spPr bwMode="auto">
          <a:xfrm>
            <a:off x="76200" y="121298"/>
            <a:ext cx="1111424"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Recall</a:t>
            </a:r>
            <a:endParaRPr kumimoji="0" lang="en-SE" sz="2400" b="0" i="0" u="none" strike="noStrike" cap="none" normalizeH="0" baseline="0" dirty="0">
              <a:ln>
                <a:noFill/>
              </a:ln>
              <a:solidFill>
                <a:srgbClr val="C00000"/>
              </a:solidFill>
              <a:effectLst/>
              <a:latin typeface="Arial" charset="0"/>
            </a:endParaRPr>
          </a:p>
        </p:txBody>
      </p:sp>
      <p:pic>
        <p:nvPicPr>
          <p:cNvPr id="7" name="Picture 6">
            <a:extLst>
              <a:ext uri="{FF2B5EF4-FFF2-40B4-BE49-F238E27FC236}">
                <a16:creationId xmlns:a16="http://schemas.microsoft.com/office/drawing/2014/main" id="{8E21C505-4555-4F81-B218-74FD56343E60}"/>
              </a:ext>
            </a:extLst>
          </p:cNvPr>
          <p:cNvPicPr>
            <a:picLocks noChangeAspect="1"/>
          </p:cNvPicPr>
          <p:nvPr/>
        </p:nvPicPr>
        <p:blipFill>
          <a:blip r:embed="rId5"/>
          <a:stretch>
            <a:fillRect/>
          </a:stretch>
        </p:blipFill>
        <p:spPr>
          <a:xfrm>
            <a:off x="442109" y="6192908"/>
            <a:ext cx="8392303" cy="674253"/>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2FEB-BBC9-42DA-8677-9504CFD64EBD}"/>
              </a:ext>
            </a:extLst>
          </p:cNvPr>
          <p:cNvSpPr>
            <a:spLocks noGrp="1"/>
          </p:cNvSpPr>
          <p:nvPr>
            <p:ph type="title"/>
          </p:nvPr>
        </p:nvSpPr>
        <p:spPr/>
        <p:txBody>
          <a:bodyPr/>
          <a:lstStyle/>
          <a:p>
            <a:r>
              <a:rPr lang="en-US" dirty="0"/>
              <a:t>Two Types of Models</a:t>
            </a:r>
            <a:endParaRPr lang="en-SE" dirty="0"/>
          </a:p>
        </p:txBody>
      </p:sp>
      <p:sp>
        <p:nvSpPr>
          <p:cNvPr id="3" name="Content Placeholder 2">
            <a:extLst>
              <a:ext uri="{FF2B5EF4-FFF2-40B4-BE49-F238E27FC236}">
                <a16:creationId xmlns:a16="http://schemas.microsoft.com/office/drawing/2014/main" id="{A92DC356-4271-457A-8411-C5CD002A7F43}"/>
              </a:ext>
            </a:extLst>
          </p:cNvPr>
          <p:cNvSpPr>
            <a:spLocks noGrp="1"/>
          </p:cNvSpPr>
          <p:nvPr>
            <p:ph idx="1"/>
          </p:nvPr>
        </p:nvSpPr>
        <p:spPr>
          <a:xfrm>
            <a:off x="457200" y="1066800"/>
            <a:ext cx="8229600" cy="2819400"/>
          </a:xfrm>
        </p:spPr>
        <p:txBody>
          <a:bodyPr>
            <a:normAutofit fontScale="55000" lnSpcReduction="20000"/>
          </a:bodyPr>
          <a:lstStyle/>
          <a:p>
            <a:r>
              <a:rPr lang="en-US" dirty="0"/>
              <a:t>Sample models: produce just one of the possible outcomes, sampled according to the probabilities.</a:t>
            </a:r>
          </a:p>
          <a:p>
            <a:pPr lvl="1"/>
            <a:r>
              <a:rPr lang="en-US" dirty="0"/>
              <a:t>Can approximate probability of each outcome; requires little memory.</a:t>
            </a:r>
          </a:p>
          <a:p>
            <a:r>
              <a:rPr lang="en-US" dirty="0"/>
              <a:t>Distribution models: produce the complete probability distribution of all possible outcomes. </a:t>
            </a:r>
          </a:p>
          <a:p>
            <a:pPr lvl="1"/>
            <a:r>
              <a:rPr lang="en-US" dirty="0"/>
              <a:t>Can compute exact probability of each expected outcome; requires more memory for storage.</a:t>
            </a:r>
          </a:p>
          <a:p>
            <a:pPr lvl="1"/>
            <a:r>
              <a:rPr lang="en-US" dirty="0"/>
              <a:t>Ex. Table Lookup, Linear Expectation, Linear Gaussian, Gaussian Process, Deep Belief Network…</a:t>
            </a:r>
          </a:p>
          <a:p>
            <a:r>
              <a:rPr lang="en-US" dirty="0"/>
              <a:t>Dynamic Programming approaches (Value Iteration and Policy Iteration) require distribution models for state-space planning. Q-planning can use either type of model.</a:t>
            </a:r>
          </a:p>
          <a:p>
            <a:endParaRPr lang="en-US" dirty="0"/>
          </a:p>
        </p:txBody>
      </p:sp>
      <p:sp>
        <p:nvSpPr>
          <p:cNvPr id="4" name="Slide Number Placeholder 3">
            <a:extLst>
              <a:ext uri="{FF2B5EF4-FFF2-40B4-BE49-F238E27FC236}">
                <a16:creationId xmlns:a16="http://schemas.microsoft.com/office/drawing/2014/main" id="{3A5ABF5F-5239-489F-8181-3523122082F1}"/>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6" name="Picture 5">
            <a:extLst>
              <a:ext uri="{FF2B5EF4-FFF2-40B4-BE49-F238E27FC236}">
                <a16:creationId xmlns:a16="http://schemas.microsoft.com/office/drawing/2014/main" id="{A6F53F94-3E84-4380-9BD0-F6653734C580}"/>
              </a:ext>
            </a:extLst>
          </p:cNvPr>
          <p:cNvPicPr>
            <a:picLocks noChangeAspect="1"/>
          </p:cNvPicPr>
          <p:nvPr/>
        </p:nvPicPr>
        <p:blipFill>
          <a:blip r:embed="rId3"/>
          <a:stretch>
            <a:fillRect/>
          </a:stretch>
        </p:blipFill>
        <p:spPr>
          <a:xfrm>
            <a:off x="1630060" y="3889218"/>
            <a:ext cx="5883879" cy="2697162"/>
          </a:xfrm>
          <a:prstGeom prst="rect">
            <a:avLst/>
          </a:prstGeom>
        </p:spPr>
      </p:pic>
    </p:spTree>
    <p:extLst>
      <p:ext uri="{BB962C8B-B14F-4D97-AF65-F5344CB8AC3E}">
        <p14:creationId xmlns:p14="http://schemas.microsoft.com/office/powerpoint/2010/main" val="312276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1F6F-13D2-45C4-B261-7B576DCC3568}"/>
              </a:ext>
            </a:extLst>
          </p:cNvPr>
          <p:cNvSpPr>
            <a:spLocks noGrp="1"/>
          </p:cNvSpPr>
          <p:nvPr>
            <p:ph type="title"/>
          </p:nvPr>
        </p:nvSpPr>
        <p:spPr/>
        <p:txBody>
          <a:bodyPr/>
          <a:lstStyle/>
          <a:p>
            <a:r>
              <a:rPr lang="en-US" dirty="0"/>
              <a:t>Random-sample one-step tabular Q-planning</a:t>
            </a:r>
            <a:endParaRPr lang="en-SE" dirty="0"/>
          </a:p>
        </p:txBody>
      </p:sp>
      <p:sp>
        <p:nvSpPr>
          <p:cNvPr id="3" name="Content Placeholder 2">
            <a:extLst>
              <a:ext uri="{FF2B5EF4-FFF2-40B4-BE49-F238E27FC236}">
                <a16:creationId xmlns:a16="http://schemas.microsoft.com/office/drawing/2014/main" id="{997F8D85-E331-4034-8980-FC8C9D0A4981}"/>
              </a:ext>
            </a:extLst>
          </p:cNvPr>
          <p:cNvSpPr>
            <a:spLocks noGrp="1"/>
          </p:cNvSpPr>
          <p:nvPr>
            <p:ph idx="1"/>
          </p:nvPr>
        </p:nvSpPr>
        <p:spPr>
          <a:xfrm>
            <a:off x="76200" y="1295400"/>
            <a:ext cx="3360460" cy="5410200"/>
          </a:xfrm>
        </p:spPr>
        <p:txBody>
          <a:bodyPr>
            <a:normAutofit fontScale="70000" lnSpcReduction="20000"/>
          </a:bodyPr>
          <a:lstStyle/>
          <a:p>
            <a:r>
              <a:rPr lang="en-US" dirty="0">
                <a:solidFill>
                  <a:srgbClr val="C00000"/>
                </a:solidFill>
              </a:rPr>
              <a:t>Planning</a:t>
            </a:r>
            <a:r>
              <a:rPr lang="en-US" dirty="0"/>
              <a:t> uses </a:t>
            </a:r>
            <a:r>
              <a:rPr lang="en-US" dirty="0">
                <a:solidFill>
                  <a:srgbClr val="C00000"/>
                </a:solidFill>
              </a:rPr>
              <a:t>simulated/imagined experience </a:t>
            </a:r>
            <a:r>
              <a:rPr lang="en-US" dirty="0"/>
              <a:t>generated by a model.</a:t>
            </a:r>
          </a:p>
          <a:p>
            <a:r>
              <a:rPr lang="en-US" dirty="0">
                <a:solidFill>
                  <a:srgbClr val="C00000"/>
                </a:solidFill>
              </a:rPr>
              <a:t>Learning</a:t>
            </a:r>
            <a:r>
              <a:rPr lang="en-US" dirty="0"/>
              <a:t> uses </a:t>
            </a:r>
            <a:r>
              <a:rPr lang="en-US" dirty="0">
                <a:solidFill>
                  <a:srgbClr val="C00000"/>
                </a:solidFill>
              </a:rPr>
              <a:t>real  experience</a:t>
            </a:r>
            <a:r>
              <a:rPr lang="en-US" dirty="0"/>
              <a:t> generated by the environment.</a:t>
            </a:r>
          </a:p>
          <a:p>
            <a:r>
              <a:rPr lang="en-US" dirty="0"/>
              <a:t>They can be combined: an agent uses planning to learn that moving right and falling off the cliff is bad, so it avoids the moving right action without actually doing it.</a:t>
            </a:r>
            <a:endParaRPr lang="en-SE" dirty="0"/>
          </a:p>
        </p:txBody>
      </p:sp>
      <p:sp>
        <p:nvSpPr>
          <p:cNvPr id="4" name="Slide Number Placeholder 3">
            <a:extLst>
              <a:ext uri="{FF2B5EF4-FFF2-40B4-BE49-F238E27FC236}">
                <a16:creationId xmlns:a16="http://schemas.microsoft.com/office/drawing/2014/main" id="{020BB99C-6327-4B21-B156-89ACBC23DABB}"/>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8" name="Picture 7">
            <a:extLst>
              <a:ext uri="{FF2B5EF4-FFF2-40B4-BE49-F238E27FC236}">
                <a16:creationId xmlns:a16="http://schemas.microsoft.com/office/drawing/2014/main" id="{2AE8FCCD-832C-4E9E-A69F-FFEE6D89F204}"/>
              </a:ext>
            </a:extLst>
          </p:cNvPr>
          <p:cNvPicPr>
            <a:picLocks noChangeAspect="1"/>
          </p:cNvPicPr>
          <p:nvPr/>
        </p:nvPicPr>
        <p:blipFill>
          <a:blip r:embed="rId3"/>
          <a:stretch>
            <a:fillRect/>
          </a:stretch>
        </p:blipFill>
        <p:spPr>
          <a:xfrm>
            <a:off x="3564554" y="3663648"/>
            <a:ext cx="5579446" cy="2526958"/>
          </a:xfrm>
          <a:prstGeom prst="rect">
            <a:avLst/>
          </a:prstGeom>
        </p:spPr>
      </p:pic>
      <p:pic>
        <p:nvPicPr>
          <p:cNvPr id="9" name="Picture 8">
            <a:extLst>
              <a:ext uri="{FF2B5EF4-FFF2-40B4-BE49-F238E27FC236}">
                <a16:creationId xmlns:a16="http://schemas.microsoft.com/office/drawing/2014/main" id="{AFBDF979-189E-48DA-B4A6-67FD66EA40DC}"/>
              </a:ext>
            </a:extLst>
          </p:cNvPr>
          <p:cNvPicPr>
            <a:picLocks noChangeAspect="1"/>
          </p:cNvPicPr>
          <p:nvPr/>
        </p:nvPicPr>
        <p:blipFill>
          <a:blip r:embed="rId4"/>
          <a:stretch>
            <a:fillRect/>
          </a:stretch>
        </p:blipFill>
        <p:spPr>
          <a:xfrm>
            <a:off x="3436660" y="1928283"/>
            <a:ext cx="5707340" cy="1576474"/>
          </a:xfrm>
          <a:prstGeom prst="rect">
            <a:avLst/>
          </a:prstGeom>
        </p:spPr>
      </p:pic>
    </p:spTree>
    <p:extLst>
      <p:ext uri="{BB962C8B-B14F-4D97-AF65-F5344CB8AC3E}">
        <p14:creationId xmlns:p14="http://schemas.microsoft.com/office/powerpoint/2010/main" val="3168768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C63-14D6-40E1-ADBD-8BF552E71CC8}"/>
              </a:ext>
            </a:extLst>
          </p:cNvPr>
          <p:cNvSpPr>
            <a:spLocks noGrp="1"/>
          </p:cNvSpPr>
          <p:nvPr>
            <p:ph type="title"/>
          </p:nvPr>
        </p:nvSpPr>
        <p:spPr/>
        <p:txBody>
          <a:bodyPr/>
          <a:lstStyle/>
          <a:p>
            <a:r>
              <a:rPr lang="en-US" dirty="0"/>
              <a:t>Dyna-Q: Integrated Planning, Acting, and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42F65-9EEF-4F41-9DC8-F8D07A2D3AB5}"/>
                  </a:ext>
                </a:extLst>
              </p:cNvPr>
              <p:cNvSpPr>
                <a:spLocks noGrp="1"/>
              </p:cNvSpPr>
              <p:nvPr>
                <p:ph idx="1"/>
              </p:nvPr>
            </p:nvSpPr>
            <p:spPr>
              <a:xfrm>
                <a:off x="457200" y="1295400"/>
                <a:ext cx="8229600" cy="3048000"/>
              </a:xfrm>
            </p:spPr>
            <p:txBody>
              <a:bodyPr>
                <a:normAutofit fontScale="55000" lnSpcReduction="20000"/>
              </a:bodyPr>
              <a:lstStyle/>
              <a:p>
                <a:r>
                  <a:rPr lang="en-US" dirty="0"/>
                  <a:t>Indirect RL (model-learning then Q planning): real experience is used to improve the model (to make it more accurately match the real environment), which is used for planning.</a:t>
                </a:r>
              </a:p>
              <a:p>
                <a:r>
                  <a:rPr lang="en-US" dirty="0"/>
                  <a:t>Direct RL w Q learning: real experience is used to directly improve the value function and policy.</a:t>
                </a:r>
              </a:p>
              <a:p>
                <a:r>
                  <a:rPr lang="en-US" dirty="0"/>
                  <a:t>Tabular Dyna-Q = Q learning + Q planning</a:t>
                </a:r>
              </a:p>
              <a:p>
                <a:pPr lvl="1"/>
                <a:r>
                  <a:rPr lang="en-US" dirty="0"/>
                  <a:t>Model-learning is table-based and assumes deterministic environment. After each transition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𝐴</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the model records in its table entry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𝑡</m:t>
                        </m:r>
                      </m:sub>
                    </m:sSub>
                  </m:oMath>
                </a14:m>
                <a:r>
                  <a:rPr lang="en-US" dirty="0"/>
                  <a:t> the prediction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𝑅</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oMath>
                </a14:m>
                <a:r>
                  <a:rPr lang="en-US" dirty="0"/>
                  <a:t> will deterministically follow. If the model is queried with a state–action pair that has been experienced before, it simply returns the last-observed next state and next reward as its prediction.</a:t>
                </a:r>
              </a:p>
              <a:p>
                <a:pPr lvl="1"/>
                <a:r>
                  <a:rPr lang="en-US" dirty="0"/>
                  <a:t>During planning, the Q-planning algorithm randomly samples from state–action pairs that have previously been experienced.</a:t>
                </a:r>
                <a:endParaRPr lang="en-SE" dirty="0"/>
              </a:p>
            </p:txBody>
          </p:sp>
        </mc:Choice>
        <mc:Fallback xmlns="">
          <p:sp>
            <p:nvSpPr>
              <p:cNvPr id="3" name="Content Placeholder 2">
                <a:extLst>
                  <a:ext uri="{FF2B5EF4-FFF2-40B4-BE49-F238E27FC236}">
                    <a16:creationId xmlns:a16="http://schemas.microsoft.com/office/drawing/2014/main" id="{FDD42F65-9EEF-4F41-9DC8-F8D07A2D3AB5}"/>
                  </a:ext>
                </a:extLst>
              </p:cNvPr>
              <p:cNvSpPr>
                <a:spLocks noGrp="1" noRot="1" noChangeAspect="1" noMove="1" noResize="1" noEditPoints="1" noAdjustHandles="1" noChangeArrowheads="1" noChangeShapeType="1" noTextEdit="1"/>
              </p:cNvSpPr>
              <p:nvPr>
                <p:ph idx="1"/>
              </p:nvPr>
            </p:nvSpPr>
            <p:spPr>
              <a:xfrm>
                <a:off x="457200" y="1295400"/>
                <a:ext cx="8229600" cy="3048000"/>
              </a:xfrm>
              <a:blipFill>
                <a:blip r:embed="rId2"/>
                <a:stretch>
                  <a:fillRect l="-444" t="-3000" r="-111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D48EF5B-4E78-4F53-9D1E-A108DDE34235}"/>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5" name="Picture 4">
            <a:extLst>
              <a:ext uri="{FF2B5EF4-FFF2-40B4-BE49-F238E27FC236}">
                <a16:creationId xmlns:a16="http://schemas.microsoft.com/office/drawing/2014/main" id="{57908200-3972-4BCB-9F5B-2198C46383E4}"/>
              </a:ext>
            </a:extLst>
          </p:cNvPr>
          <p:cNvPicPr>
            <a:picLocks noChangeAspect="1"/>
          </p:cNvPicPr>
          <p:nvPr/>
        </p:nvPicPr>
        <p:blipFill>
          <a:blip r:embed="rId3"/>
          <a:stretch>
            <a:fillRect/>
          </a:stretch>
        </p:blipFill>
        <p:spPr>
          <a:xfrm>
            <a:off x="-27160" y="4208400"/>
            <a:ext cx="3450124" cy="2539780"/>
          </a:xfrm>
          <a:prstGeom prst="rect">
            <a:avLst/>
          </a:prstGeom>
        </p:spPr>
      </p:pic>
      <p:pic>
        <p:nvPicPr>
          <p:cNvPr id="6" name="Picture 5">
            <a:extLst>
              <a:ext uri="{FF2B5EF4-FFF2-40B4-BE49-F238E27FC236}">
                <a16:creationId xmlns:a16="http://schemas.microsoft.com/office/drawing/2014/main" id="{BBA5F79B-7E0A-4CDA-8150-0DF314A3DC5C}"/>
              </a:ext>
            </a:extLst>
          </p:cNvPr>
          <p:cNvPicPr>
            <a:picLocks noChangeAspect="1"/>
          </p:cNvPicPr>
          <p:nvPr/>
        </p:nvPicPr>
        <p:blipFill>
          <a:blip r:embed="rId4"/>
          <a:stretch>
            <a:fillRect/>
          </a:stretch>
        </p:blipFill>
        <p:spPr>
          <a:xfrm>
            <a:off x="3422964" y="4162622"/>
            <a:ext cx="5721036" cy="2631337"/>
          </a:xfrm>
          <a:prstGeom prst="rect">
            <a:avLst/>
          </a:prstGeom>
        </p:spPr>
      </p:pic>
      <p:sp>
        <p:nvSpPr>
          <p:cNvPr id="8" name="Rectangle 7">
            <a:extLst>
              <a:ext uri="{FF2B5EF4-FFF2-40B4-BE49-F238E27FC236}">
                <a16:creationId xmlns:a16="http://schemas.microsoft.com/office/drawing/2014/main" id="{8AE45DFD-8F69-48A4-9A89-B569F53FC910}"/>
              </a:ext>
            </a:extLst>
          </p:cNvPr>
          <p:cNvSpPr/>
          <p:nvPr/>
        </p:nvSpPr>
        <p:spPr bwMode="auto">
          <a:xfrm>
            <a:off x="3810000" y="5567813"/>
            <a:ext cx="41148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6128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B37D-3456-41C9-BC82-8801F077303D}"/>
              </a:ext>
            </a:extLst>
          </p:cNvPr>
          <p:cNvSpPr>
            <a:spLocks noGrp="1"/>
          </p:cNvSpPr>
          <p:nvPr>
            <p:ph type="title"/>
          </p:nvPr>
        </p:nvSpPr>
        <p:spPr/>
        <p:txBody>
          <a:bodyPr/>
          <a:lstStyle/>
          <a:p>
            <a:r>
              <a:rPr lang="en-US" dirty="0"/>
              <a:t>Dyna-Q Maze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A7F1EC-8983-4BF9-85F5-53AC8933151E}"/>
                  </a:ext>
                </a:extLst>
              </p:cNvPr>
              <p:cNvSpPr>
                <a:spLocks noGrp="1"/>
              </p:cNvSpPr>
              <p:nvPr>
                <p:ph idx="1"/>
              </p:nvPr>
            </p:nvSpPr>
            <p:spPr>
              <a:xfrm>
                <a:off x="457200" y="1122260"/>
                <a:ext cx="8229600" cy="2911170"/>
              </a:xfrm>
            </p:spPr>
            <p:txBody>
              <a:bodyPr>
                <a:normAutofit fontScale="62500" lnSpcReduction="20000"/>
              </a:bodyPr>
              <a:lstStyle/>
              <a:p>
                <a:r>
                  <a:rPr lang="en-US" dirty="0"/>
                  <a:t>1</a:t>
                </a:r>
                <a:r>
                  <a:rPr lang="en-US" baseline="30000" dirty="0"/>
                  <a:t>st</a:t>
                </a:r>
                <a:r>
                  <a:rPr lang="en-US" dirty="0"/>
                  <a:t> episode: agent follows random policy and stumbles upon the goal G. Afterwards, policy of only one state leading to G is updated.</a:t>
                </a:r>
              </a:p>
              <a:p>
                <a:pPr lvl="1"/>
                <a:r>
                  <a:rPr lang="en-US" dirty="0"/>
                  <a:t>QL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=0</m:t>
                    </m:r>
                  </m:oMath>
                </a14:m>
                <a:r>
                  <a:rPr lang="en-US" dirty="0"/>
                  <a:t>): all experience before reaching G is discarded.</a:t>
                </a:r>
              </a:p>
              <a:p>
                <a:pPr lvl="1"/>
                <a:r>
                  <a:rPr lang="en-US" dirty="0"/>
                  <a:t>Dyna-Q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&gt;</m:t>
                    </m:r>
                    <m:r>
                      <a:rPr lang="en-US" i="1" dirty="0">
                        <a:latin typeface="Cambria Math" panose="02040503050406030204" pitchFamily="18" charset="0"/>
                      </a:rPr>
                      <m:t>0</m:t>
                    </m:r>
                  </m:oMath>
                </a14:m>
                <a:r>
                  <a:rPr lang="en-US" dirty="0"/>
                  <a:t>): learn a model by keeping track of all experience before reaching G: makes better use of env interactions.</a:t>
                </a:r>
              </a:p>
              <a:p>
                <a:r>
                  <a:rPr lang="en-US" dirty="0"/>
                  <a:t>Future episodes: </a:t>
                </a:r>
              </a:p>
              <a:p>
                <a:pPr lvl="1"/>
                <a:r>
                  <a:rPr lang="en-US" dirty="0"/>
                  <a:t>QL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=0</m:t>
                    </m:r>
                  </m:oMath>
                </a14:m>
                <a:r>
                  <a:rPr lang="en-US" dirty="0"/>
                  <a:t>): each episode adds only one additional step to the policy (influences the neighboring states)</a:t>
                </a:r>
              </a:p>
              <a:p>
                <a:pPr lvl="1"/>
                <a:r>
                  <a:rPr lang="en-US" dirty="0"/>
                  <a:t>Dyna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&gt;0</m:t>
                    </m:r>
                  </m:oMath>
                </a14:m>
                <a:r>
                  <a:rPr lang="en-US" dirty="0"/>
                  <a:t>): agent uses the learned model to plan better policies for all previously-visited states. By the end of the 3</a:t>
                </a:r>
                <a:r>
                  <a:rPr lang="en-US" baseline="30000" dirty="0"/>
                  <a:t>rd</a:t>
                </a:r>
                <a:r>
                  <a:rPr lang="en-US" dirty="0"/>
                  <a:t> episode a complete optimal policy has been found (right fig.).</a:t>
                </a:r>
              </a:p>
            </p:txBody>
          </p:sp>
        </mc:Choice>
        <mc:Fallback xmlns="">
          <p:sp>
            <p:nvSpPr>
              <p:cNvPr id="3" name="Content Placeholder 2">
                <a:extLst>
                  <a:ext uri="{FF2B5EF4-FFF2-40B4-BE49-F238E27FC236}">
                    <a16:creationId xmlns:a16="http://schemas.microsoft.com/office/drawing/2014/main" id="{3FA7F1EC-8983-4BF9-85F5-53AC8933151E}"/>
                  </a:ext>
                </a:extLst>
              </p:cNvPr>
              <p:cNvSpPr>
                <a:spLocks noGrp="1" noRot="1" noChangeAspect="1" noMove="1" noResize="1" noEditPoints="1" noAdjustHandles="1" noChangeArrowheads="1" noChangeShapeType="1" noTextEdit="1"/>
              </p:cNvSpPr>
              <p:nvPr>
                <p:ph idx="1"/>
              </p:nvPr>
            </p:nvSpPr>
            <p:spPr>
              <a:xfrm>
                <a:off x="457200" y="1122260"/>
                <a:ext cx="8229600" cy="2911170"/>
              </a:xfrm>
              <a:blipFill>
                <a:blip r:embed="rId2"/>
                <a:stretch>
                  <a:fillRect l="-667" t="-2929" r="-1481" b="-146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A8D4AD2-C92B-4E40-815E-BE55E9F8AE4C}"/>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B5A46E9-0B6C-401D-BEA0-B993CEBF0C65}"/>
              </a:ext>
            </a:extLst>
          </p:cNvPr>
          <p:cNvPicPr>
            <a:picLocks noChangeAspect="1"/>
          </p:cNvPicPr>
          <p:nvPr/>
        </p:nvPicPr>
        <p:blipFill>
          <a:blip r:embed="rId3"/>
          <a:stretch>
            <a:fillRect/>
          </a:stretch>
        </p:blipFill>
        <p:spPr>
          <a:xfrm>
            <a:off x="753664" y="4067380"/>
            <a:ext cx="7636672" cy="2741080"/>
          </a:xfrm>
          <a:prstGeom prst="rect">
            <a:avLst/>
          </a:prstGeom>
        </p:spPr>
      </p:pic>
    </p:spTree>
    <p:extLst>
      <p:ext uri="{BB962C8B-B14F-4D97-AF65-F5344CB8AC3E}">
        <p14:creationId xmlns:p14="http://schemas.microsoft.com/office/powerpoint/2010/main" val="622315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EC7C-1079-4A76-B7FA-99E0D2D3533E}"/>
              </a:ext>
            </a:extLst>
          </p:cNvPr>
          <p:cNvSpPr>
            <a:spLocks noGrp="1"/>
          </p:cNvSpPr>
          <p:nvPr>
            <p:ph type="title"/>
          </p:nvPr>
        </p:nvSpPr>
        <p:spPr>
          <a:xfrm>
            <a:off x="457200" y="1143000"/>
            <a:ext cx="8229600" cy="868362"/>
          </a:xfrm>
        </p:spPr>
        <p:txBody>
          <a:bodyPr/>
          <a:lstStyle/>
          <a:p>
            <a:endParaRPr lang="en-SE"/>
          </a:p>
        </p:txBody>
      </p:sp>
      <p:sp>
        <p:nvSpPr>
          <p:cNvPr id="3" name="Content Placeholder 2">
            <a:extLst>
              <a:ext uri="{FF2B5EF4-FFF2-40B4-BE49-F238E27FC236}">
                <a16:creationId xmlns:a16="http://schemas.microsoft.com/office/drawing/2014/main" id="{09C55E96-8307-493A-922B-FD07602EBF30}"/>
              </a:ext>
            </a:extLst>
          </p:cNvPr>
          <p:cNvSpPr>
            <a:spLocks noGrp="1"/>
          </p:cNvSpPr>
          <p:nvPr>
            <p:ph idx="1"/>
          </p:nvPr>
        </p:nvSpPr>
        <p:spPr>
          <a:xfrm>
            <a:off x="457200" y="1641139"/>
            <a:ext cx="8229600" cy="5105400"/>
          </a:xfrm>
        </p:spPr>
        <p:txBody>
          <a:bodyPr/>
          <a:lstStyle/>
          <a:p>
            <a:endParaRPr lang="en-SE"/>
          </a:p>
        </p:txBody>
      </p:sp>
      <p:sp>
        <p:nvSpPr>
          <p:cNvPr id="4" name="Slide Number Placeholder 3">
            <a:extLst>
              <a:ext uri="{FF2B5EF4-FFF2-40B4-BE49-F238E27FC236}">
                <a16:creationId xmlns:a16="http://schemas.microsoft.com/office/drawing/2014/main" id="{27965601-D42B-4E66-A609-1B313EA6A83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5" name="Picture 4">
            <a:extLst>
              <a:ext uri="{FF2B5EF4-FFF2-40B4-BE49-F238E27FC236}">
                <a16:creationId xmlns:a16="http://schemas.microsoft.com/office/drawing/2014/main" id="{551A9553-8C0C-4A5F-B138-B284138B7508}"/>
              </a:ext>
            </a:extLst>
          </p:cNvPr>
          <p:cNvPicPr>
            <a:picLocks noChangeAspect="1"/>
          </p:cNvPicPr>
          <p:nvPr/>
        </p:nvPicPr>
        <p:blipFill>
          <a:blip r:embed="rId3"/>
          <a:stretch>
            <a:fillRect/>
          </a:stretch>
        </p:blipFill>
        <p:spPr>
          <a:xfrm>
            <a:off x="105900" y="1425343"/>
            <a:ext cx="3000794" cy="2562583"/>
          </a:xfrm>
          <a:prstGeom prst="rect">
            <a:avLst/>
          </a:prstGeom>
        </p:spPr>
      </p:pic>
      <p:pic>
        <p:nvPicPr>
          <p:cNvPr id="6" name="Picture 5">
            <a:extLst>
              <a:ext uri="{FF2B5EF4-FFF2-40B4-BE49-F238E27FC236}">
                <a16:creationId xmlns:a16="http://schemas.microsoft.com/office/drawing/2014/main" id="{E61BB578-DB71-455C-A0A0-B5BE36548FFC}"/>
              </a:ext>
            </a:extLst>
          </p:cNvPr>
          <p:cNvPicPr>
            <a:picLocks noChangeAspect="1"/>
          </p:cNvPicPr>
          <p:nvPr/>
        </p:nvPicPr>
        <p:blipFill>
          <a:blip r:embed="rId4"/>
          <a:stretch>
            <a:fillRect/>
          </a:stretch>
        </p:blipFill>
        <p:spPr>
          <a:xfrm>
            <a:off x="3110369" y="1196711"/>
            <a:ext cx="2972215" cy="2791215"/>
          </a:xfrm>
          <a:prstGeom prst="rect">
            <a:avLst/>
          </a:prstGeom>
        </p:spPr>
      </p:pic>
      <p:pic>
        <p:nvPicPr>
          <p:cNvPr id="7" name="Picture 6">
            <a:extLst>
              <a:ext uri="{FF2B5EF4-FFF2-40B4-BE49-F238E27FC236}">
                <a16:creationId xmlns:a16="http://schemas.microsoft.com/office/drawing/2014/main" id="{A3DFE3B1-D53D-4AA0-95B3-FA6E243ABF41}"/>
              </a:ext>
            </a:extLst>
          </p:cNvPr>
          <p:cNvPicPr>
            <a:picLocks noChangeAspect="1"/>
          </p:cNvPicPr>
          <p:nvPr/>
        </p:nvPicPr>
        <p:blipFill>
          <a:blip r:embed="rId5"/>
          <a:stretch>
            <a:fillRect/>
          </a:stretch>
        </p:blipFill>
        <p:spPr>
          <a:xfrm>
            <a:off x="6059950" y="1212124"/>
            <a:ext cx="3010320" cy="2791215"/>
          </a:xfrm>
          <a:prstGeom prst="rect">
            <a:avLst/>
          </a:prstGeom>
        </p:spPr>
      </p:pic>
      <p:pic>
        <p:nvPicPr>
          <p:cNvPr id="8" name="Picture 7">
            <a:extLst>
              <a:ext uri="{FF2B5EF4-FFF2-40B4-BE49-F238E27FC236}">
                <a16:creationId xmlns:a16="http://schemas.microsoft.com/office/drawing/2014/main" id="{AD5AFDDA-8CD0-4B5F-AC7D-7CC8A3888C0A}"/>
              </a:ext>
            </a:extLst>
          </p:cNvPr>
          <p:cNvPicPr>
            <a:picLocks noChangeAspect="1"/>
          </p:cNvPicPr>
          <p:nvPr/>
        </p:nvPicPr>
        <p:blipFill>
          <a:blip r:embed="rId6"/>
          <a:stretch>
            <a:fillRect/>
          </a:stretch>
        </p:blipFill>
        <p:spPr>
          <a:xfrm>
            <a:off x="105900" y="4024705"/>
            <a:ext cx="2991267" cy="2791215"/>
          </a:xfrm>
          <a:prstGeom prst="rect">
            <a:avLst/>
          </a:prstGeom>
        </p:spPr>
      </p:pic>
      <p:pic>
        <p:nvPicPr>
          <p:cNvPr id="9" name="Picture 8">
            <a:extLst>
              <a:ext uri="{FF2B5EF4-FFF2-40B4-BE49-F238E27FC236}">
                <a16:creationId xmlns:a16="http://schemas.microsoft.com/office/drawing/2014/main" id="{EB5E662A-CE5F-4960-8D6F-396160687968}"/>
              </a:ext>
            </a:extLst>
          </p:cNvPr>
          <p:cNvPicPr>
            <a:picLocks noChangeAspect="1"/>
          </p:cNvPicPr>
          <p:nvPr/>
        </p:nvPicPr>
        <p:blipFill>
          <a:blip r:embed="rId7"/>
          <a:stretch>
            <a:fillRect/>
          </a:stretch>
        </p:blipFill>
        <p:spPr>
          <a:xfrm>
            <a:off x="3054677" y="4024705"/>
            <a:ext cx="3010320" cy="2781688"/>
          </a:xfrm>
          <a:prstGeom prst="rect">
            <a:avLst/>
          </a:prstGeom>
        </p:spPr>
      </p:pic>
      <p:pic>
        <p:nvPicPr>
          <p:cNvPr id="10" name="Picture 9">
            <a:extLst>
              <a:ext uri="{FF2B5EF4-FFF2-40B4-BE49-F238E27FC236}">
                <a16:creationId xmlns:a16="http://schemas.microsoft.com/office/drawing/2014/main" id="{B80FBC8A-767E-4831-A1D6-547B8C54D012}"/>
              </a:ext>
            </a:extLst>
          </p:cNvPr>
          <p:cNvPicPr>
            <a:picLocks noChangeAspect="1"/>
          </p:cNvPicPr>
          <p:nvPr/>
        </p:nvPicPr>
        <p:blipFill>
          <a:blip r:embed="rId8"/>
          <a:stretch>
            <a:fillRect/>
          </a:stretch>
        </p:blipFill>
        <p:spPr>
          <a:xfrm>
            <a:off x="6022507" y="4024705"/>
            <a:ext cx="2991267" cy="2791215"/>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D14FF72-0FBC-47C9-95A3-FD6F49E46741}"/>
                  </a:ext>
                </a:extLst>
              </p:cNvPr>
              <p:cNvSpPr txBox="1">
                <a:spLocks/>
              </p:cNvSpPr>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Dyna-Q Maze Example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=100</m:t>
                    </m:r>
                  </m:oMath>
                </a14:m>
                <a:r>
                  <a:rPr lang="en-US" kern="0" dirty="0"/>
                  <a:t>)</a:t>
                </a:r>
                <a:endParaRPr lang="en-SE" kern="0" dirty="0"/>
              </a:p>
            </p:txBody>
          </p:sp>
        </mc:Choice>
        <mc:Fallback xmlns="">
          <p:sp>
            <p:nvSpPr>
              <p:cNvPr id="12" name="Title 1">
                <a:extLst>
                  <a:ext uri="{FF2B5EF4-FFF2-40B4-BE49-F238E27FC236}">
                    <a16:creationId xmlns:a16="http://schemas.microsoft.com/office/drawing/2014/main" id="{7D14FF72-0FBC-47C9-95A3-FD6F49E46741}"/>
                  </a:ext>
                </a:extLst>
              </p:cNvPr>
              <p:cNvSpPr txBox="1">
                <a:spLocks noRot="1" noChangeAspect="1" noMove="1" noResize="1" noEditPoints="1" noAdjustHandles="1" noChangeArrowheads="1" noChangeShapeType="1" noTextEdit="1"/>
              </p:cNvSpPr>
              <p:nvPr/>
            </p:nvSpPr>
            <p:spPr bwMode="auto">
              <a:xfrm>
                <a:off x="457200" y="274638"/>
                <a:ext cx="8229600" cy="868362"/>
              </a:xfrm>
              <a:prstGeom prst="rect">
                <a:avLst/>
              </a:prstGeom>
              <a:blipFill>
                <a:blip r:embed="rId9"/>
                <a:stretch>
                  <a:fillRect t="-2797" b="-20280"/>
                </a:stretch>
              </a:blipFill>
              <a:ln w="9525">
                <a:noFill/>
                <a:miter lim="800000"/>
                <a:headEnd/>
                <a:tailEnd/>
              </a:ln>
            </p:spPr>
            <p:txBody>
              <a:bodyPr/>
              <a:lstStyle/>
              <a:p>
                <a:r>
                  <a:rPr lang="en-SE">
                    <a:noFill/>
                  </a:rPr>
                  <a:t> </a:t>
                </a:r>
              </a:p>
            </p:txBody>
          </p:sp>
        </mc:Fallback>
      </mc:AlternateContent>
    </p:spTree>
    <p:extLst>
      <p:ext uri="{BB962C8B-B14F-4D97-AF65-F5344CB8AC3E}">
        <p14:creationId xmlns:p14="http://schemas.microsoft.com/office/powerpoint/2010/main" val="1342238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74638"/>
            <a:ext cx="8972550" cy="868362"/>
          </a:xfrm>
        </p:spPr>
        <p:txBody>
          <a:bodyPr/>
          <a:lstStyle/>
          <a:p>
            <a:r>
              <a:rPr lang="en-US" sz="3600" dirty="0"/>
              <a:t>Model-Based vs. Model-Free by Analogy</a:t>
            </a:r>
          </a:p>
        </p:txBody>
      </p:sp>
      <mc:AlternateContent xmlns:mc="http://schemas.openxmlformats.org/markup-compatibility/2006" xmlns:a14="http://schemas.microsoft.com/office/drawing/2010/main">
        <mc:Choice Requires="a14">
          <p:sp>
            <p:nvSpPr>
              <p:cNvPr id="12292" name="TextBox 10"/>
              <p:cNvSpPr txBox="1">
                <a:spLocks noChangeArrowheads="1"/>
              </p:cNvSpPr>
              <p:nvPr/>
            </p:nvSpPr>
            <p:spPr bwMode="auto">
              <a:xfrm>
                <a:off x="1828800" y="914400"/>
                <a:ext cx="5562600" cy="369332"/>
              </a:xfrm>
              <a:prstGeom prst="rect">
                <a:avLst/>
              </a:prstGeom>
              <a:noFill/>
              <a:ln w="9525">
                <a:noFill/>
                <a:miter lim="800000"/>
                <a:headEnd/>
                <a:tailEnd/>
              </a:ln>
            </p:spPr>
            <p:txBody>
              <a:bodyPr wrap="square">
                <a:spAutoFit/>
              </a:bodyPr>
              <a:lstStyle/>
              <a:p>
                <a:pPr algn="ctr"/>
                <a:r>
                  <a:rPr lang="en-US" dirty="0">
                    <a:latin typeface="Calibri" pitchFamily="34" charset="0"/>
                  </a:rPr>
                  <a:t>Goal: Compute expected age of a group of </a:t>
                </a:r>
                <a14:m>
                  <m:oMath xmlns:m="http://schemas.openxmlformats.org/officeDocument/2006/math">
                    <m:r>
                      <a:rPr lang="en-US" b="0" i="1" smtClean="0">
                        <a:latin typeface="Cambria Math" panose="02040503050406030204" pitchFamily="18" charset="0"/>
                      </a:rPr>
                      <m:t>𝑀</m:t>
                    </m:r>
                  </m:oMath>
                </a14:m>
                <a:r>
                  <a:rPr lang="en-US" dirty="0">
                    <a:latin typeface="Calibri" pitchFamily="34" charset="0"/>
                  </a:rPr>
                  <a:t> students</a:t>
                </a:r>
              </a:p>
            </p:txBody>
          </p:sp>
        </mc:Choice>
        <mc:Fallback xmlns="">
          <p:sp>
            <p:nvSpPr>
              <p:cNvPr id="12292" name="TextBox 10"/>
              <p:cNvSpPr txBox="1">
                <a:spLocks noRot="1" noChangeAspect="1" noMove="1" noResize="1" noEditPoints="1" noAdjustHandles="1" noChangeArrowheads="1" noChangeShapeType="1" noTextEdit="1"/>
              </p:cNvSpPr>
              <p:nvPr/>
            </p:nvSpPr>
            <p:spPr bwMode="auto">
              <a:xfrm>
                <a:off x="1828800" y="914400"/>
                <a:ext cx="5562600" cy="369332"/>
              </a:xfrm>
              <a:prstGeom prst="rect">
                <a:avLst/>
              </a:prstGeom>
              <a:blipFill>
                <a:blip r:embed="rId7"/>
                <a:stretch>
                  <a:fillRect t="-8197" b="-24590"/>
                </a:stretch>
              </a:blipFill>
              <a:ln w="9525">
                <a:noFill/>
                <a:miter lim="800000"/>
                <a:headEnd/>
                <a:tailEnd/>
              </a:ln>
            </p:spPr>
            <p:txBody>
              <a:bodyPr/>
              <a:lstStyle/>
              <a:p>
                <a:r>
                  <a:rPr lang="en-SE">
                    <a:noFill/>
                  </a:rPr>
                  <a:t> </a:t>
                </a:r>
              </a:p>
            </p:txBody>
          </p:sp>
        </mc:Fallback>
      </mc:AlternateContent>
      <p:grpSp>
        <p:nvGrpSpPr>
          <p:cNvPr id="20" name="Group 19"/>
          <p:cNvGrpSpPr/>
          <p:nvPr/>
        </p:nvGrpSpPr>
        <p:grpSpPr>
          <a:xfrm>
            <a:off x="1200150" y="1374949"/>
            <a:ext cx="6686550" cy="9144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dirty="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2838450" y="1774999"/>
            <a:ext cx="1600200" cy="4191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4455059" y="1841331"/>
            <a:ext cx="1409700" cy="152400"/>
          </a:xfrm>
          <a:prstGeom prst="rect">
            <a:avLst/>
          </a:prstGeom>
          <a:noFill/>
          <a:ln w="9525">
            <a:noFill/>
            <a:miter lim="800000"/>
            <a:headEnd/>
            <a:tailEnd/>
          </a:ln>
        </p:spPr>
      </p:pic>
      <p:sp>
        <p:nvSpPr>
          <p:cNvPr id="22" name="Rounded Rectangle 21"/>
          <p:cNvSpPr/>
          <p:nvPr/>
        </p:nvSpPr>
        <p:spPr>
          <a:xfrm>
            <a:off x="12001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23" name="TextBox 22"/>
          <p:cNvSpPr txBox="1">
            <a:spLocks noChangeArrowheads="1"/>
          </p:cNvSpPr>
          <p:nvPr/>
        </p:nvSpPr>
        <p:spPr bwMode="auto">
          <a:xfrm>
            <a:off x="13716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“Model-Based”</a:t>
            </a:r>
          </a:p>
        </p:txBody>
      </p:sp>
      <p:cxnSp>
        <p:nvCxnSpPr>
          <p:cNvPr id="24" name="Straight Connector 23"/>
          <p:cNvCxnSpPr/>
          <p:nvPr/>
        </p:nvCxnSpPr>
        <p:spPr>
          <a:xfrm>
            <a:off x="12001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000250" y="4099099"/>
            <a:ext cx="1600200" cy="4191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009775" y="3432349"/>
            <a:ext cx="1295400" cy="419100"/>
          </a:xfrm>
          <a:prstGeom prst="rect">
            <a:avLst/>
          </a:prstGeom>
          <a:noFill/>
          <a:ln w="9525">
            <a:noFill/>
            <a:miter lim="800000"/>
            <a:headEnd/>
            <a:tailEnd/>
          </a:ln>
        </p:spPr>
      </p:pic>
      <p:sp>
        <p:nvSpPr>
          <p:cNvPr id="32" name="Rounded Rectangle 31"/>
          <p:cNvSpPr/>
          <p:nvPr/>
        </p:nvSpPr>
        <p:spPr>
          <a:xfrm>
            <a:off x="4743450" y="2917999"/>
            <a:ext cx="3143250" cy="18288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33" name="TextBox 32"/>
          <p:cNvSpPr txBox="1">
            <a:spLocks noChangeArrowheads="1"/>
          </p:cNvSpPr>
          <p:nvPr/>
        </p:nvSpPr>
        <p:spPr bwMode="auto">
          <a:xfrm>
            <a:off x="4914900" y="2926334"/>
            <a:ext cx="2743200" cy="323165"/>
          </a:xfrm>
          <a:prstGeom prst="rect">
            <a:avLst/>
          </a:prstGeom>
          <a:noFill/>
          <a:ln w="9525">
            <a:noFill/>
            <a:miter lim="800000"/>
            <a:headEnd/>
            <a:tailEnd/>
          </a:ln>
        </p:spPr>
        <p:txBody>
          <a:bodyPr>
            <a:spAutoFit/>
          </a:bodyPr>
          <a:lstStyle/>
          <a:p>
            <a:pPr algn="ctr"/>
            <a:r>
              <a:rPr lang="en-US" sz="1500" dirty="0">
                <a:latin typeface="Calibri" pitchFamily="34" charset="0"/>
              </a:rPr>
              <a:t>Unknown P(A): “Model-Free”</a:t>
            </a:r>
          </a:p>
        </p:txBody>
      </p:sp>
      <p:cxnSp>
        <p:nvCxnSpPr>
          <p:cNvPr id="34" name="Straight Connector 33"/>
          <p:cNvCxnSpPr/>
          <p:nvPr/>
        </p:nvCxnSpPr>
        <p:spPr>
          <a:xfrm>
            <a:off x="4743450" y="3203749"/>
            <a:ext cx="3143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5600700" y="3718099"/>
            <a:ext cx="1351360" cy="495300"/>
          </a:xfrm>
          <a:prstGeom prst="rect">
            <a:avLst/>
          </a:prstGeom>
          <a:noFill/>
          <a:ln w="9525">
            <a:noFill/>
            <a:miter lim="800000"/>
            <a:headEnd/>
            <a:tailEnd/>
          </a:ln>
        </p:spPr>
      </p:pic>
      <p:sp>
        <p:nvSpPr>
          <p:cNvPr id="37" name="TextBox 36"/>
          <p:cNvSpPr txBox="1">
            <a:spLocks noChangeArrowheads="1"/>
          </p:cNvSpPr>
          <p:nvPr/>
        </p:nvSpPr>
        <p:spPr bwMode="auto">
          <a:xfrm>
            <a:off x="1200150" y="2436968"/>
            <a:ext cx="6686550" cy="369332"/>
          </a:xfrm>
          <a:prstGeom prst="rect">
            <a:avLst/>
          </a:prstGeom>
          <a:noFill/>
          <a:ln w="9525">
            <a:noFill/>
            <a:miter lim="800000"/>
            <a:headEnd/>
            <a:tailEnd/>
          </a:ln>
        </p:spPr>
        <p:txBody>
          <a:bodyPr wrap="square">
            <a:spAutoFit/>
          </a:bodyPr>
          <a:lstStyle/>
          <a:p>
            <a:pPr algn="ctr"/>
            <a:r>
              <a:rPr lang="en-US" dirty="0">
                <a:latin typeface="Calibri" pitchFamily="34" charset="0"/>
              </a:rPr>
              <a:t>Without P(A), instead collect samples [a</a:t>
            </a:r>
            <a:r>
              <a:rPr lang="en-US" baseline="-25000" dirty="0">
                <a:latin typeface="Calibri" pitchFamily="34" charset="0"/>
              </a:rPr>
              <a:t>1</a:t>
            </a:r>
            <a:r>
              <a:rPr lang="en-US" dirty="0">
                <a:latin typeface="Calibri" pitchFamily="34" charset="0"/>
              </a:rPr>
              <a:t>, a</a:t>
            </a:r>
            <a:r>
              <a:rPr lang="en-US" baseline="-25000" dirty="0">
                <a:latin typeface="Calibri" pitchFamily="34" charset="0"/>
              </a:rPr>
              <a:t>2</a:t>
            </a:r>
            <a:r>
              <a:rPr lang="en-US" dirty="0">
                <a:latin typeface="Calibri" pitchFamily="34" charset="0"/>
              </a:rPr>
              <a:t>, … </a:t>
            </a:r>
            <a:r>
              <a:rPr lang="en-US" dirty="0" err="1">
                <a:latin typeface="Calibri" pitchFamily="34" charset="0"/>
              </a:rPr>
              <a:t>a</a:t>
            </a:r>
            <a:r>
              <a:rPr lang="en-US" baseline="-25000" dirty="0" err="1">
                <a:latin typeface="Calibri" pitchFamily="34" charset="0"/>
              </a:rPr>
              <a:t>N</a:t>
            </a:r>
            <a:r>
              <a:rPr lang="en-US" dirty="0">
                <a:latin typeface="Calibri" pitchFamily="34" charset="0"/>
              </a:rPr>
              <a:t>]</a:t>
            </a:r>
          </a:p>
        </p:txBody>
      </p:sp>
      <p:sp>
        <p:nvSpPr>
          <p:cNvPr id="12294" name="TextBox 12"/>
          <p:cNvSpPr txBox="1">
            <a:spLocks noChangeArrowheads="1"/>
          </p:cNvSpPr>
          <p:nvPr/>
        </p:nvSpPr>
        <p:spPr bwMode="auto">
          <a:xfrm>
            <a:off x="4000500" y="1374949"/>
            <a:ext cx="1085850" cy="323165"/>
          </a:xfrm>
          <a:prstGeom prst="rect">
            <a:avLst/>
          </a:prstGeom>
          <a:noFill/>
          <a:ln w="9525">
            <a:noFill/>
            <a:miter lim="800000"/>
            <a:headEnd/>
            <a:tailEnd/>
          </a:ln>
        </p:spPr>
        <p:txBody>
          <a:bodyPr>
            <a:spAutoFit/>
          </a:bodyPr>
          <a:lstStyle/>
          <a:p>
            <a:pPr algn="ctr"/>
            <a:r>
              <a:rPr lang="en-US" sz="1500" dirty="0">
                <a:latin typeface="Calibri" pitchFamily="34" charset="0"/>
              </a:rPr>
              <a:t>Known P(A)</a:t>
            </a:r>
          </a:p>
        </p:txBody>
      </p:sp>
      <p:sp>
        <p:nvSpPr>
          <p:cNvPr id="25" name="Rectangular Callout 24"/>
          <p:cNvSpPr/>
          <p:nvPr/>
        </p:nvSpPr>
        <p:spPr>
          <a:xfrm>
            <a:off x="7486650" y="3375199"/>
            <a:ext cx="1485900" cy="131445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14300" y="3375199"/>
            <a:ext cx="1485900" cy="131445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alibri" pitchFamily="34" charset="0"/>
              </a:rPr>
              <a:t>Why does this work?  Because eventually you learn the right model.</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0336E9E5-6A97-4CDD-B379-5D30A72FAD29}"/>
                  </a:ext>
                </a:extLst>
              </p:cNvPr>
              <p:cNvSpPr>
                <a:spLocks noGrp="1"/>
              </p:cNvSpPr>
              <p:nvPr>
                <p:ph idx="1"/>
              </p:nvPr>
            </p:nvSpPr>
            <p:spPr>
              <a:xfrm>
                <a:off x="114300" y="4815349"/>
                <a:ext cx="8801100" cy="1988843"/>
              </a:xfrm>
            </p:spPr>
            <p:txBody>
              <a:bodyPr>
                <a:normAutofit fontScale="55000" lnSpcReduction="20000"/>
              </a:bodyPr>
              <a:lstStyle/>
              <a:p>
                <a:r>
                  <a:rPr lang="en-US" dirty="0"/>
                  <a:t>If we have the model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(probability/percentage of students with a certain age </a:t>
                </a:r>
                <a14:m>
                  <m:oMath xmlns:m="http://schemas.openxmlformats.org/officeDocument/2006/math">
                    <m:r>
                      <a:rPr lang="en-US" b="0" i="1" smtClean="0">
                        <a:latin typeface="Cambria Math" panose="02040503050406030204" pitchFamily="18" charset="0"/>
                      </a:rPr>
                      <m:t>𝑎</m:t>
                    </m:r>
                  </m:oMath>
                </a14:m>
                <a:r>
                  <a:rPr lang="en-US" dirty="0"/>
                  <a:t>), we can compute expected (average) age by a weighted sum. But without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r>
                  <a:rPr lang="en-US" dirty="0"/>
                  <a:t>:</a:t>
                </a:r>
              </a:p>
              <a:p>
                <a:pPr lvl="1"/>
                <a:r>
                  <a:rPr lang="en-US" dirty="0"/>
                  <a:t>Model-based: randomly sample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m:t>
                    </m:r>
                    <m:r>
                      <a:rPr lang="en-US" b="0" i="1" smtClean="0">
                        <a:latin typeface="Cambria Math" panose="02040503050406030204" pitchFamily="18" charset="0"/>
                      </a:rPr>
                      <m:t>𝑀</m:t>
                    </m:r>
                  </m:oMath>
                </a14:m>
                <a:r>
                  <a:rPr lang="en-US" dirty="0"/>
                  <a:t> students and asking for their ages, in order to build an estimated model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𝑛𝑢𝑚</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r>
                  <a:rPr lang="en-US" dirty="0"/>
                  <a:t> is the number of sampled students with age </a:t>
                </a:r>
                <a14:m>
                  <m:oMath xmlns:m="http://schemas.openxmlformats.org/officeDocument/2006/math">
                    <m:r>
                      <a:rPr lang="en-US" b="0" i="1" smtClean="0">
                        <a:latin typeface="Cambria Math" panose="02040503050406030204" pitchFamily="18" charset="0"/>
                      </a:rPr>
                      <m:t>𝑎</m:t>
                    </m:r>
                  </m:oMath>
                </a14:m>
                <a:r>
                  <a:rPr lang="en-US" dirty="0"/>
                  <a:t>.). Then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oMath>
                </a14:m>
                <a:r>
                  <a:rPr lang="en-US" dirty="0"/>
                  <a:t> to compute the expected age.</a:t>
                </a:r>
              </a:p>
              <a:p>
                <a:pPr lvl="1"/>
                <a:r>
                  <a:rPr lang="en-US" dirty="0"/>
                  <a:t>Model-free: randomly sample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&lt;</m:t>
                    </m:r>
                    <m:r>
                      <a:rPr lang="en-US" i="1">
                        <a:latin typeface="Cambria Math" panose="02040503050406030204" pitchFamily="18" charset="0"/>
                      </a:rPr>
                      <m:t>𝑀</m:t>
                    </m:r>
                  </m:oMath>
                </a14:m>
                <a:r>
                  <a:rPr lang="en-US" dirty="0"/>
                  <a:t> students and ask for their ages, then compute their expected age directly.</a:t>
                </a:r>
              </a:p>
            </p:txBody>
          </p:sp>
        </mc:Choice>
        <mc:Fallback xmlns="">
          <p:sp>
            <p:nvSpPr>
              <p:cNvPr id="27" name="Content Placeholder 2">
                <a:extLst>
                  <a:ext uri="{FF2B5EF4-FFF2-40B4-BE49-F238E27FC236}">
                    <a16:creationId xmlns:a16="http://schemas.microsoft.com/office/drawing/2014/main" id="{0336E9E5-6A97-4CDD-B379-5D30A72FAD29}"/>
                  </a:ext>
                </a:extLst>
              </p:cNvPr>
              <p:cNvSpPr>
                <a:spLocks noGrp="1" noRot="1" noChangeAspect="1" noMove="1" noResize="1" noEditPoints="1" noAdjustHandles="1" noChangeArrowheads="1" noChangeShapeType="1" noTextEdit="1"/>
              </p:cNvSpPr>
              <p:nvPr>
                <p:ph idx="1"/>
              </p:nvPr>
            </p:nvSpPr>
            <p:spPr>
              <a:xfrm>
                <a:off x="114300" y="4815349"/>
                <a:ext cx="8801100" cy="1988843"/>
              </a:xfrm>
              <a:blipFill>
                <a:blip r:embed="rId13"/>
                <a:stretch>
                  <a:fillRect l="-485" t="-4601"/>
                </a:stretch>
              </a:blipFill>
            </p:spPr>
            <p:txBody>
              <a:bodyPr/>
              <a:lstStyle/>
              <a:p>
                <a:r>
                  <a:rPr lang="en-SE">
                    <a:noFill/>
                  </a:rPr>
                  <a:t> </a:t>
                </a:r>
              </a:p>
            </p:txBody>
          </p:sp>
        </mc:Fallback>
      </mc:AlternateContent>
    </p:spTree>
    <p:extLst>
      <p:ext uri="{BB962C8B-B14F-4D97-AF65-F5344CB8AC3E}">
        <p14:creationId xmlns:p14="http://schemas.microsoft.com/office/powerpoint/2010/main" val="3826181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6BA-072D-4093-A033-DA30596D4D77}"/>
              </a:ext>
            </a:extLst>
          </p:cNvPr>
          <p:cNvSpPr>
            <a:spLocks noGrp="1"/>
          </p:cNvSpPr>
          <p:nvPr>
            <p:ph type="title"/>
          </p:nvPr>
        </p:nvSpPr>
        <p:spPr/>
        <p:txBody>
          <a:bodyPr/>
          <a:lstStyle/>
          <a:p>
            <a:r>
              <a:rPr lang="en-US" dirty="0"/>
              <a:t>Prioritized Sweeping</a:t>
            </a:r>
            <a:endParaRPr lang="en-SE" dirty="0"/>
          </a:p>
        </p:txBody>
      </p:sp>
      <p:sp>
        <p:nvSpPr>
          <p:cNvPr id="3" name="Content Placeholder 2">
            <a:extLst>
              <a:ext uri="{FF2B5EF4-FFF2-40B4-BE49-F238E27FC236}">
                <a16:creationId xmlns:a16="http://schemas.microsoft.com/office/drawing/2014/main" id="{C915CEA0-1FB0-406E-87B9-AAB2EDA67B4D}"/>
              </a:ext>
            </a:extLst>
          </p:cNvPr>
          <p:cNvSpPr>
            <a:spLocks noGrp="1"/>
          </p:cNvSpPr>
          <p:nvPr>
            <p:ph idx="1"/>
          </p:nvPr>
        </p:nvSpPr>
        <p:spPr>
          <a:xfrm>
            <a:off x="152400" y="1066801"/>
            <a:ext cx="8763000" cy="2100040"/>
          </a:xfrm>
        </p:spPr>
        <p:txBody>
          <a:bodyPr>
            <a:normAutofit fontScale="47500" lnSpcReduction="20000"/>
          </a:bodyPr>
          <a:lstStyle/>
          <a:p>
            <a:r>
              <a:rPr lang="en-US" dirty="0"/>
              <a:t>Prioritized sweeping focuses backward on the predecessors of states whose values have recently changed</a:t>
            </a:r>
          </a:p>
          <a:p>
            <a:r>
              <a:rPr lang="en-US" dirty="0"/>
              <a:t>A queue is maintained of every state–action pair whose estimated value would change nontrivially if updated , prioritized by the size of the change. When the top pair in the queue is updated, the effect (TD error) on each of its predecessor pairs is computed. If the effect is greater than some small threshold, then the pair is inserted in the queue with the new priority In this way the effects of changes are efficiently propagated backward until quiescence.</a:t>
            </a:r>
          </a:p>
          <a:p>
            <a:r>
              <a:rPr lang="en-US" dirty="0"/>
              <a:t>e.g., for Maze example, work backward from the goal state by giving higher priority to states leading to the goal state than those far away from it.</a:t>
            </a:r>
            <a:endParaRPr lang="en-SE" dirty="0"/>
          </a:p>
        </p:txBody>
      </p:sp>
      <p:sp>
        <p:nvSpPr>
          <p:cNvPr id="4" name="Slide Number Placeholder 3">
            <a:extLst>
              <a:ext uri="{FF2B5EF4-FFF2-40B4-BE49-F238E27FC236}">
                <a16:creationId xmlns:a16="http://schemas.microsoft.com/office/drawing/2014/main" id="{FA89A682-FF92-45C6-A916-EDC329D96106}"/>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F7CE3840-2F31-4F12-A5B3-0DFB778448AD}"/>
              </a:ext>
            </a:extLst>
          </p:cNvPr>
          <p:cNvPicPr>
            <a:picLocks noChangeAspect="1"/>
          </p:cNvPicPr>
          <p:nvPr/>
        </p:nvPicPr>
        <p:blipFill>
          <a:blip r:embed="rId3"/>
          <a:stretch>
            <a:fillRect/>
          </a:stretch>
        </p:blipFill>
        <p:spPr>
          <a:xfrm>
            <a:off x="0" y="3002084"/>
            <a:ext cx="6420746" cy="3772426"/>
          </a:xfrm>
          <a:prstGeom prst="rect">
            <a:avLst/>
          </a:prstGeom>
        </p:spPr>
      </p:pic>
      <p:pic>
        <p:nvPicPr>
          <p:cNvPr id="7" name="Picture 6">
            <a:extLst>
              <a:ext uri="{FF2B5EF4-FFF2-40B4-BE49-F238E27FC236}">
                <a16:creationId xmlns:a16="http://schemas.microsoft.com/office/drawing/2014/main" id="{DDD69CD3-6054-48B1-9709-5C58E25EBE6E}"/>
              </a:ext>
            </a:extLst>
          </p:cNvPr>
          <p:cNvPicPr>
            <a:picLocks noChangeAspect="1"/>
          </p:cNvPicPr>
          <p:nvPr/>
        </p:nvPicPr>
        <p:blipFill>
          <a:blip r:embed="rId4"/>
          <a:stretch>
            <a:fillRect/>
          </a:stretch>
        </p:blipFill>
        <p:spPr>
          <a:xfrm>
            <a:off x="5175383" y="3691159"/>
            <a:ext cx="3892417" cy="3061580"/>
          </a:xfrm>
          <a:prstGeom prst="rect">
            <a:avLst/>
          </a:prstGeom>
        </p:spPr>
      </p:pic>
    </p:spTree>
    <p:extLst>
      <p:ext uri="{BB962C8B-B14F-4D97-AF65-F5344CB8AC3E}">
        <p14:creationId xmlns:p14="http://schemas.microsoft.com/office/powerpoint/2010/main" val="2487847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B78C-299C-48FF-B343-5C6CD98E9F99}"/>
              </a:ext>
            </a:extLst>
          </p:cNvPr>
          <p:cNvSpPr>
            <a:spLocks noGrp="1"/>
          </p:cNvSpPr>
          <p:nvPr>
            <p:ph type="title"/>
          </p:nvPr>
        </p:nvSpPr>
        <p:spPr/>
        <p:txBody>
          <a:bodyPr/>
          <a:lstStyle/>
          <a:p>
            <a:r>
              <a:rPr lang="en-US" dirty="0"/>
              <a:t>Planning w. Inaccurate Model</a:t>
            </a:r>
            <a:endParaRPr lang="en-SE" dirty="0"/>
          </a:p>
        </p:txBody>
      </p:sp>
      <p:sp>
        <p:nvSpPr>
          <p:cNvPr id="3" name="Content Placeholder 2">
            <a:extLst>
              <a:ext uri="{FF2B5EF4-FFF2-40B4-BE49-F238E27FC236}">
                <a16:creationId xmlns:a16="http://schemas.microsoft.com/office/drawing/2014/main" id="{8084985E-6032-446F-B0F1-5FD329EE002E}"/>
              </a:ext>
            </a:extLst>
          </p:cNvPr>
          <p:cNvSpPr>
            <a:spLocks noGrp="1"/>
          </p:cNvSpPr>
          <p:nvPr>
            <p:ph idx="1"/>
          </p:nvPr>
        </p:nvSpPr>
        <p:spPr>
          <a:xfrm>
            <a:off x="457200" y="990601"/>
            <a:ext cx="8229600" cy="1905000"/>
          </a:xfrm>
        </p:spPr>
        <p:txBody>
          <a:bodyPr>
            <a:normAutofit fontScale="55000" lnSpcReduction="20000"/>
          </a:bodyPr>
          <a:lstStyle/>
          <a:p>
            <a:r>
              <a:rPr lang="en-US" dirty="0"/>
              <a:t>Models may be incorrect because the environment is stochastic and only a limited number of samples have been observed, or because the model was learned using function approximation that has generalized imperfectly, or simply because the environment has changed and its new behavior has not yet been observed. </a:t>
            </a:r>
          </a:p>
          <a:p>
            <a:r>
              <a:rPr lang="en-US" dirty="0"/>
              <a:t>When the model is incorrect, the planning process is likely to compute a suboptimal policy. But the error will be later discovered and corrected by real experience by exploration.</a:t>
            </a:r>
            <a:endParaRPr lang="en-SE" dirty="0"/>
          </a:p>
        </p:txBody>
      </p:sp>
      <p:sp>
        <p:nvSpPr>
          <p:cNvPr id="4" name="Slide Number Placeholder 3">
            <a:extLst>
              <a:ext uri="{FF2B5EF4-FFF2-40B4-BE49-F238E27FC236}">
                <a16:creationId xmlns:a16="http://schemas.microsoft.com/office/drawing/2014/main" id="{B3198509-FBC0-4C56-854D-C3C96B47FD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a:extLst>
              <a:ext uri="{FF2B5EF4-FFF2-40B4-BE49-F238E27FC236}">
                <a16:creationId xmlns:a16="http://schemas.microsoft.com/office/drawing/2014/main" id="{FA8235E1-F680-41DC-B4FA-1797E4E18DB0}"/>
              </a:ext>
            </a:extLst>
          </p:cNvPr>
          <p:cNvPicPr>
            <a:picLocks noChangeAspect="1"/>
          </p:cNvPicPr>
          <p:nvPr/>
        </p:nvPicPr>
        <p:blipFill>
          <a:blip r:embed="rId2"/>
          <a:stretch>
            <a:fillRect/>
          </a:stretch>
        </p:blipFill>
        <p:spPr>
          <a:xfrm>
            <a:off x="1143000" y="2838165"/>
            <a:ext cx="6392167" cy="2038635"/>
          </a:xfrm>
          <a:prstGeom prst="rect">
            <a:avLst/>
          </a:prstGeom>
        </p:spPr>
      </p:pic>
      <p:pic>
        <p:nvPicPr>
          <p:cNvPr id="6" name="Picture 5">
            <a:extLst>
              <a:ext uri="{FF2B5EF4-FFF2-40B4-BE49-F238E27FC236}">
                <a16:creationId xmlns:a16="http://schemas.microsoft.com/office/drawing/2014/main" id="{AD2B91DE-E973-4CAE-ABA8-EBDA5CF1CC11}"/>
              </a:ext>
            </a:extLst>
          </p:cNvPr>
          <p:cNvPicPr>
            <a:picLocks noChangeAspect="1"/>
          </p:cNvPicPr>
          <p:nvPr/>
        </p:nvPicPr>
        <p:blipFill>
          <a:blip r:embed="rId3"/>
          <a:stretch>
            <a:fillRect/>
          </a:stretch>
        </p:blipFill>
        <p:spPr>
          <a:xfrm>
            <a:off x="1143000" y="4847944"/>
            <a:ext cx="6392167" cy="2010056"/>
          </a:xfrm>
          <a:prstGeom prst="rect">
            <a:avLst/>
          </a:prstGeom>
        </p:spPr>
      </p:pic>
    </p:spTree>
    <p:extLst>
      <p:ext uri="{BB962C8B-B14F-4D97-AF65-F5344CB8AC3E}">
        <p14:creationId xmlns:p14="http://schemas.microsoft.com/office/powerpoint/2010/main" val="3676649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218F-EDC7-4984-84A3-AC320550A3C9}"/>
              </a:ext>
            </a:extLst>
          </p:cNvPr>
          <p:cNvSpPr>
            <a:spLocks noGrp="1"/>
          </p:cNvSpPr>
          <p:nvPr>
            <p:ph type="title"/>
          </p:nvPr>
        </p:nvSpPr>
        <p:spPr/>
        <p:txBody>
          <a:bodyPr/>
          <a:lstStyle/>
          <a:p>
            <a:r>
              <a:rPr lang="en-US" dirty="0"/>
              <a:t>Dyna-Q+</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79A7E-2971-4371-ACD4-F2DCF77D55D2}"/>
                  </a:ext>
                </a:extLst>
              </p:cNvPr>
              <p:cNvSpPr>
                <a:spLocks noGrp="1"/>
              </p:cNvSpPr>
              <p:nvPr>
                <p:ph idx="1"/>
              </p:nvPr>
            </p:nvSpPr>
            <p:spPr>
              <a:xfrm>
                <a:off x="457200" y="1219200"/>
                <a:ext cx="8229600" cy="2133600"/>
              </a:xfrm>
            </p:spPr>
            <p:txBody>
              <a:bodyPr>
                <a:normAutofit fontScale="55000" lnSpcReduction="20000"/>
              </a:bodyPr>
              <a:lstStyle/>
              <a:p>
                <a:r>
                  <a:rPr lang="en-US" dirty="0"/>
                  <a:t>Exploration (explore env to improve model accuracy) vs exploitation (use current model to improve policy).</a:t>
                </a:r>
              </a:p>
              <a:p>
                <a:r>
                  <a:rPr lang="en-US" dirty="0"/>
                  <a:t>Dyna-Q+ is Dyna-Q with an exploration bonus that encourages exploration.</a:t>
                </a:r>
              </a:p>
              <a:p>
                <a:pPr lvl="1"/>
                <a:r>
                  <a:rPr lang="en-US" dirty="0"/>
                  <a:t>If the modeled reward for a transition is </a:t>
                </a:r>
                <a14:m>
                  <m:oMath xmlns:m="http://schemas.openxmlformats.org/officeDocument/2006/math">
                    <m:r>
                      <a:rPr lang="en-US" i="1" dirty="0" smtClean="0">
                        <a:latin typeface="Cambria Math" panose="02040503050406030204" pitchFamily="18" charset="0"/>
                      </a:rPr>
                      <m:t>𝑟</m:t>
                    </m:r>
                  </m:oMath>
                </a14:m>
                <a:r>
                  <a:rPr lang="en-US" dirty="0"/>
                  <a:t>, and the transition has not been tried in </a:t>
                </a:r>
                <a14:m>
                  <m:oMath xmlns:m="http://schemas.openxmlformats.org/officeDocument/2006/math">
                    <m:r>
                      <a:rPr lang="en-US" b="0" i="1" smtClean="0">
                        <a:latin typeface="Cambria Math" panose="02040503050406030204" pitchFamily="18" charset="0"/>
                      </a:rPr>
                      <m:t>𝜏</m:t>
                    </m:r>
                  </m:oMath>
                </a14:m>
                <a:r>
                  <a:rPr lang="en-US" dirty="0"/>
                  <a:t> time steps, then planning updates are done as if that transition produced a reward of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𝜅</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𝜏</m:t>
                        </m:r>
                      </m:e>
                    </m:rad>
                  </m:oMath>
                </a14:m>
                <a:r>
                  <a:rPr lang="en-US" dirty="0"/>
                  <a:t>, for some small </a:t>
                </a:r>
                <a14:m>
                  <m:oMath xmlns:m="http://schemas.openxmlformats.org/officeDocument/2006/math">
                    <m:r>
                      <a:rPr lang="en-US" b="0" i="1" smtClean="0">
                        <a:latin typeface="Cambria Math" panose="02040503050406030204" pitchFamily="18" charset="0"/>
                      </a:rPr>
                      <m:t>𝜅</m:t>
                    </m:r>
                  </m:oMath>
                </a14:m>
                <a:r>
                  <a:rPr lang="en-US" dirty="0"/>
                  <a:t>.</a:t>
                </a:r>
              </a:p>
              <a:p>
                <a:r>
                  <a:rPr lang="en-US" dirty="0"/>
                  <a:t>Right fig: The left environment was used for the first 1000 steps, the right environment for the rest.</a:t>
                </a:r>
              </a:p>
              <a:p>
                <a:pPr lvl="1"/>
                <a:endParaRPr lang="en-SE" dirty="0"/>
              </a:p>
            </p:txBody>
          </p:sp>
        </mc:Choice>
        <mc:Fallback xmlns="">
          <p:sp>
            <p:nvSpPr>
              <p:cNvPr id="3" name="Content Placeholder 2">
                <a:extLst>
                  <a:ext uri="{FF2B5EF4-FFF2-40B4-BE49-F238E27FC236}">
                    <a16:creationId xmlns:a16="http://schemas.microsoft.com/office/drawing/2014/main" id="{AAB79A7E-2971-4371-ACD4-F2DCF77D55D2}"/>
                  </a:ext>
                </a:extLst>
              </p:cNvPr>
              <p:cNvSpPr>
                <a:spLocks noGrp="1" noRot="1" noChangeAspect="1" noMove="1" noResize="1" noEditPoints="1" noAdjustHandles="1" noChangeArrowheads="1" noChangeShapeType="1" noTextEdit="1"/>
              </p:cNvSpPr>
              <p:nvPr>
                <p:ph idx="1"/>
              </p:nvPr>
            </p:nvSpPr>
            <p:spPr>
              <a:xfrm>
                <a:off x="457200" y="1219200"/>
                <a:ext cx="8229600" cy="2133600"/>
              </a:xfrm>
              <a:blipFill>
                <a:blip r:embed="rId2"/>
                <a:stretch>
                  <a:fillRect l="-444"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5201AC7-11F0-45E4-8996-234AE85359D6}"/>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5" name="Picture 4">
            <a:extLst>
              <a:ext uri="{FF2B5EF4-FFF2-40B4-BE49-F238E27FC236}">
                <a16:creationId xmlns:a16="http://schemas.microsoft.com/office/drawing/2014/main" id="{957AE228-E482-488E-9296-4E46FE320EA0}"/>
              </a:ext>
            </a:extLst>
          </p:cNvPr>
          <p:cNvPicPr>
            <a:picLocks noChangeAspect="1"/>
          </p:cNvPicPr>
          <p:nvPr/>
        </p:nvPicPr>
        <p:blipFill>
          <a:blip r:embed="rId3"/>
          <a:stretch>
            <a:fillRect/>
          </a:stretch>
        </p:blipFill>
        <p:spPr>
          <a:xfrm>
            <a:off x="4419600" y="3241445"/>
            <a:ext cx="4095875" cy="3594784"/>
          </a:xfrm>
          <a:prstGeom prst="rect">
            <a:avLst/>
          </a:prstGeom>
        </p:spPr>
      </p:pic>
      <p:pic>
        <p:nvPicPr>
          <p:cNvPr id="6" name="Picture 5">
            <a:extLst>
              <a:ext uri="{FF2B5EF4-FFF2-40B4-BE49-F238E27FC236}">
                <a16:creationId xmlns:a16="http://schemas.microsoft.com/office/drawing/2014/main" id="{4362F0ED-3416-457B-BB5D-A762F9B82A66}"/>
              </a:ext>
            </a:extLst>
          </p:cNvPr>
          <p:cNvPicPr>
            <a:picLocks noChangeAspect="1"/>
          </p:cNvPicPr>
          <p:nvPr/>
        </p:nvPicPr>
        <p:blipFill>
          <a:blip r:embed="rId4"/>
          <a:stretch>
            <a:fillRect/>
          </a:stretch>
        </p:blipFill>
        <p:spPr>
          <a:xfrm>
            <a:off x="825759" y="5107868"/>
            <a:ext cx="3029075" cy="1750132"/>
          </a:xfrm>
          <a:prstGeom prst="rect">
            <a:avLst/>
          </a:prstGeom>
        </p:spPr>
      </p:pic>
      <p:pic>
        <p:nvPicPr>
          <p:cNvPr id="7" name="Picture 6">
            <a:extLst>
              <a:ext uri="{FF2B5EF4-FFF2-40B4-BE49-F238E27FC236}">
                <a16:creationId xmlns:a16="http://schemas.microsoft.com/office/drawing/2014/main" id="{C2BA8C87-962B-44CD-A07E-2DFEBE49AA88}"/>
              </a:ext>
            </a:extLst>
          </p:cNvPr>
          <p:cNvPicPr>
            <a:picLocks noChangeAspect="1"/>
          </p:cNvPicPr>
          <p:nvPr/>
        </p:nvPicPr>
        <p:blipFill>
          <a:blip r:embed="rId5"/>
          <a:stretch>
            <a:fillRect/>
          </a:stretch>
        </p:blipFill>
        <p:spPr>
          <a:xfrm>
            <a:off x="0" y="3505201"/>
            <a:ext cx="4673521" cy="1437389"/>
          </a:xfrm>
          <a:prstGeom prst="rect">
            <a:avLst/>
          </a:prstGeom>
        </p:spPr>
      </p:pic>
    </p:spTree>
    <p:extLst>
      <p:ext uri="{BB962C8B-B14F-4D97-AF65-F5344CB8AC3E}">
        <p14:creationId xmlns:p14="http://schemas.microsoft.com/office/powerpoint/2010/main" val="1011205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1AD0-07B6-42A3-95B1-4F77FB166E19}"/>
              </a:ext>
            </a:extLst>
          </p:cNvPr>
          <p:cNvSpPr>
            <a:spLocks noGrp="1"/>
          </p:cNvSpPr>
          <p:nvPr>
            <p:ph type="title"/>
          </p:nvPr>
        </p:nvSpPr>
        <p:spPr/>
        <p:txBody>
          <a:bodyPr/>
          <a:lstStyle/>
          <a:p>
            <a:r>
              <a:rPr lang="en-US" dirty="0"/>
              <a:t>Tabular Methods Summary</a:t>
            </a:r>
            <a:endParaRPr lang="en-SE" dirty="0"/>
          </a:p>
        </p:txBody>
      </p:sp>
      <p:sp>
        <p:nvSpPr>
          <p:cNvPr id="3" name="Content Placeholder 2">
            <a:extLst>
              <a:ext uri="{FF2B5EF4-FFF2-40B4-BE49-F238E27FC236}">
                <a16:creationId xmlns:a16="http://schemas.microsoft.com/office/drawing/2014/main" id="{B6BA7768-39FC-448A-B067-A957CFBA566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C30014B-9AEE-47F3-B902-C9A41446078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A78EE943-A212-4A18-A361-FC2F241907AD}"/>
              </a:ext>
            </a:extLst>
          </p:cNvPr>
          <p:cNvPicPr>
            <a:picLocks noChangeAspect="1"/>
          </p:cNvPicPr>
          <p:nvPr/>
        </p:nvPicPr>
        <p:blipFill>
          <a:blip r:embed="rId2"/>
          <a:stretch>
            <a:fillRect/>
          </a:stretch>
        </p:blipFill>
        <p:spPr>
          <a:xfrm>
            <a:off x="0" y="2209800"/>
            <a:ext cx="9144000" cy="3979872"/>
          </a:xfrm>
          <a:prstGeom prst="rect">
            <a:avLst/>
          </a:prstGeom>
        </p:spPr>
      </p:pic>
    </p:spTree>
    <p:extLst>
      <p:ext uri="{BB962C8B-B14F-4D97-AF65-F5344CB8AC3E}">
        <p14:creationId xmlns:p14="http://schemas.microsoft.com/office/powerpoint/2010/main" val="4046180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t>Monte Carlo Methods</a:t>
            </a:r>
          </a:p>
          <a:p>
            <a:r>
              <a:rPr lang="en-US" dirty="0"/>
              <a:t>TD-Learning</a:t>
            </a:r>
          </a:p>
          <a:p>
            <a:r>
              <a:rPr lang="en-US" dirty="0" err="1"/>
              <a:t>Sarsa</a:t>
            </a:r>
            <a:r>
              <a:rPr lang="en-US" dirty="0"/>
              <a:t> &amp; Q-Learning</a:t>
            </a:r>
          </a:p>
          <a:p>
            <a:r>
              <a:rPr lang="en-US" dirty="0">
                <a:solidFill>
                  <a:srgbClr val="C00000"/>
                </a:solidFill>
              </a:rPr>
              <a:t>Function Approximation</a:t>
            </a:r>
            <a:endParaRPr lang="en-SE" dirty="0">
              <a:solidFill>
                <a:srgbClr val="C00000"/>
              </a:solidFill>
            </a:endParaRPr>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832768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ECF6-FD1E-4FEC-86D3-8C83FB710809}"/>
              </a:ext>
            </a:extLst>
          </p:cNvPr>
          <p:cNvSpPr>
            <a:spLocks noGrp="1"/>
          </p:cNvSpPr>
          <p:nvPr>
            <p:ph type="title"/>
          </p:nvPr>
        </p:nvSpPr>
        <p:spPr/>
        <p:txBody>
          <a:bodyPr/>
          <a:lstStyle/>
          <a:p>
            <a:r>
              <a:rPr lang="en-US" dirty="0"/>
              <a:t>Q Learning vs. DQN</a:t>
            </a:r>
            <a:endParaRPr lang="en-SE" dirty="0"/>
          </a:p>
        </p:txBody>
      </p:sp>
      <p:sp>
        <p:nvSpPr>
          <p:cNvPr id="3" name="Content Placeholder 2">
            <a:extLst>
              <a:ext uri="{FF2B5EF4-FFF2-40B4-BE49-F238E27FC236}">
                <a16:creationId xmlns:a16="http://schemas.microsoft.com/office/drawing/2014/main" id="{D9D297A8-2F3B-49C5-8B10-0139D7AE3C21}"/>
              </a:ext>
            </a:extLst>
          </p:cNvPr>
          <p:cNvSpPr>
            <a:spLocks noGrp="1"/>
          </p:cNvSpPr>
          <p:nvPr>
            <p:ph idx="1"/>
          </p:nvPr>
        </p:nvSpPr>
        <p:spPr/>
        <p:txBody>
          <a:bodyPr/>
          <a:lstStyle/>
          <a:p>
            <a:endParaRPr lang="en-SE"/>
          </a:p>
        </p:txBody>
      </p:sp>
      <p:pic>
        <p:nvPicPr>
          <p:cNvPr id="2050" name="Picture 2" descr="deep q-learning">
            <a:extLst>
              <a:ext uri="{FF2B5EF4-FFF2-40B4-BE49-F238E27FC236}">
                <a16:creationId xmlns:a16="http://schemas.microsoft.com/office/drawing/2014/main" id="{5BF436BF-3E71-419F-B599-E3083579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5860"/>
            <a:ext cx="8064896" cy="52897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1A89F-A018-4837-B93A-0A47DC72E11B}"/>
              </a:ext>
            </a:extLst>
          </p:cNvPr>
          <p:cNvSpPr txBox="1"/>
          <p:nvPr/>
        </p:nvSpPr>
        <p:spPr>
          <a:xfrm>
            <a:off x="2051720" y="6604084"/>
            <a:ext cx="5040560" cy="253916"/>
          </a:xfrm>
          <a:prstGeom prst="rect">
            <a:avLst/>
          </a:prstGeom>
          <a:noFill/>
        </p:spPr>
        <p:txBody>
          <a:bodyPr wrap="square">
            <a:spAutoFit/>
          </a:bodyPr>
          <a:lstStyle/>
          <a:p>
            <a:r>
              <a:rPr lang="en-SE" sz="1050" dirty="0"/>
              <a:t>https://www.analyticsvidhya.com/blog/2019/04/introduction-deep-q-learning-python/</a:t>
            </a:r>
          </a:p>
        </p:txBody>
      </p:sp>
    </p:spTree>
    <p:extLst>
      <p:ext uri="{BB962C8B-B14F-4D97-AF65-F5344CB8AC3E}">
        <p14:creationId xmlns:p14="http://schemas.microsoft.com/office/powerpoint/2010/main" val="2388687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2643-2F9B-47E0-8DC1-DB6E0A6898AC}"/>
              </a:ext>
            </a:extLst>
          </p:cNvPr>
          <p:cNvSpPr>
            <a:spLocks noGrp="1"/>
          </p:cNvSpPr>
          <p:nvPr>
            <p:ph type="title"/>
          </p:nvPr>
        </p:nvSpPr>
        <p:spPr/>
        <p:txBody>
          <a:bodyPr>
            <a:normAutofit fontScale="90000"/>
          </a:bodyPr>
          <a:lstStyle/>
          <a:p>
            <a:r>
              <a:rPr lang="en-US" dirty="0"/>
              <a:t>Function Approximations of Value Functions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330F6C-4DE3-4B74-968D-DECB64071E79}"/>
                  </a:ext>
                </a:extLst>
              </p:cNvPr>
              <p:cNvSpPr>
                <a:spLocks noGrp="1"/>
              </p:cNvSpPr>
              <p:nvPr>
                <p:ph idx="1"/>
              </p:nvPr>
            </p:nvSpPr>
            <p:spPr>
              <a:xfrm>
                <a:off x="76200" y="1124744"/>
                <a:ext cx="4572000" cy="5733256"/>
              </a:xfrm>
            </p:spPr>
            <p:txBody>
              <a:bodyPr>
                <a:normAutofit fontScale="85000" lnSpcReduction="20000"/>
              </a:bodyPr>
              <a:lstStyle/>
              <a:p>
                <a:r>
                  <a:rPr lang="en-US" dirty="0"/>
                  <a:t>Upper:</a:t>
                </a:r>
              </a:p>
              <a:p>
                <a:pPr lvl="1"/>
                <a:r>
                  <a:rPr lang="en-US" dirty="0"/>
                  <a:t>Left: state value function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1" i="0" dirty="0" smtClean="0">
                        <a:latin typeface="Cambria Math" panose="02040503050406030204" pitchFamily="18" charset="0"/>
                      </a:rPr>
                      <m:t>𝐰</m:t>
                    </m:r>
                    <m:r>
                      <a:rPr lang="en-US" b="0" i="1" dirty="0" smtClean="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Middle: action value function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a:t>
                </a:r>
              </a:p>
              <a:p>
                <a:pPr lvl="1"/>
                <a:r>
                  <a:rPr lang="en-US" dirty="0"/>
                  <a:t>Right: action value functions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with params </a:t>
                </a:r>
                <a14:m>
                  <m:oMath xmlns:m="http://schemas.openxmlformats.org/officeDocument/2006/math">
                    <m:r>
                      <a:rPr lang="en-US" b="1" dirty="0">
                        <a:latin typeface="Cambria Math" panose="02040503050406030204" pitchFamily="18" charset="0"/>
                      </a:rPr>
                      <m:t>𝐰</m:t>
                    </m:r>
                  </m:oMath>
                </a14:m>
                <a:r>
                  <a:rPr lang="en-US" dirty="0"/>
                  <a:t>, since we need all Q-values for computing greedy policy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fName>
                      <m:e>
                        <m:r>
                          <a:rPr lang="en-US" i="1" dirty="0">
                            <a:latin typeface="Cambria Math" panose="02040503050406030204" pitchFamily="18" charset="0"/>
                          </a:rPr>
                          <m:t>𝑄</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e>
                    </m:func>
                  </m:oMath>
                </a14:m>
                <a:r>
                  <a:rPr lang="en-US" dirty="0"/>
                  <a:t>.</a:t>
                </a:r>
              </a:p>
              <a:p>
                <a:r>
                  <a:rPr lang="en-US" dirty="0"/>
                  <a:t>Lower: </a:t>
                </a:r>
              </a:p>
              <a:p>
                <a:pPr lvl="1"/>
                <a:r>
                  <a:rPr lang="en-US" dirty="0"/>
                  <a:t>Use Neural Network as action value functions (corresponds to upper middle and right).</a:t>
                </a:r>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73330F6C-4DE3-4B74-968D-DECB64071E79}"/>
                  </a:ext>
                </a:extLst>
              </p:cNvPr>
              <p:cNvSpPr>
                <a:spLocks noGrp="1" noRot="1" noChangeAspect="1" noMove="1" noResize="1" noEditPoints="1" noAdjustHandles="1" noChangeArrowheads="1" noChangeShapeType="1" noTextEdit="1"/>
              </p:cNvSpPr>
              <p:nvPr>
                <p:ph idx="1"/>
              </p:nvPr>
            </p:nvSpPr>
            <p:spPr>
              <a:xfrm>
                <a:off x="76200" y="1124744"/>
                <a:ext cx="4572000" cy="5733256"/>
              </a:xfrm>
              <a:blipFill>
                <a:blip r:embed="rId2"/>
                <a:stretch>
                  <a:fillRect l="-2267" t="-2447" r="-16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E98F95-DA09-42C8-8841-D8FAF64F5769}"/>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76</a:t>
            </a:fld>
            <a:endParaRPr lang="en-US" altLang="zh-CN"/>
          </a:p>
        </p:txBody>
      </p:sp>
      <p:pic>
        <p:nvPicPr>
          <p:cNvPr id="6" name="Picture 5">
            <a:extLst>
              <a:ext uri="{FF2B5EF4-FFF2-40B4-BE49-F238E27FC236}">
                <a16:creationId xmlns:a16="http://schemas.microsoft.com/office/drawing/2014/main" id="{BB1CF6A5-1F76-453A-9A82-DDFCBEBB1F5A}"/>
              </a:ext>
            </a:extLst>
          </p:cNvPr>
          <p:cNvPicPr>
            <a:picLocks noChangeAspect="1"/>
          </p:cNvPicPr>
          <p:nvPr/>
        </p:nvPicPr>
        <p:blipFill>
          <a:blip r:embed="rId3"/>
          <a:stretch>
            <a:fillRect/>
          </a:stretch>
        </p:blipFill>
        <p:spPr>
          <a:xfrm>
            <a:off x="4762500" y="1219200"/>
            <a:ext cx="4305300" cy="2296160"/>
          </a:xfrm>
          <a:prstGeom prst="rect">
            <a:avLst/>
          </a:prstGeom>
        </p:spPr>
      </p:pic>
      <p:pic>
        <p:nvPicPr>
          <p:cNvPr id="7" name="Picture 6">
            <a:extLst>
              <a:ext uri="{FF2B5EF4-FFF2-40B4-BE49-F238E27FC236}">
                <a16:creationId xmlns:a16="http://schemas.microsoft.com/office/drawing/2014/main" id="{7B132EAC-5728-4B7F-BECC-6CE02198F29E}"/>
              </a:ext>
            </a:extLst>
          </p:cNvPr>
          <p:cNvPicPr>
            <a:picLocks noChangeAspect="1"/>
          </p:cNvPicPr>
          <p:nvPr/>
        </p:nvPicPr>
        <p:blipFill>
          <a:blip r:embed="rId4"/>
          <a:stretch>
            <a:fillRect/>
          </a:stretch>
        </p:blipFill>
        <p:spPr>
          <a:xfrm>
            <a:off x="4757245" y="3652346"/>
            <a:ext cx="4305299" cy="2999926"/>
          </a:xfrm>
          <a:prstGeom prst="rect">
            <a:avLst/>
          </a:prstGeom>
        </p:spPr>
      </p:pic>
    </p:spTree>
    <p:extLst>
      <p:ext uri="{BB962C8B-B14F-4D97-AF65-F5344CB8AC3E}">
        <p14:creationId xmlns:p14="http://schemas.microsoft.com/office/powerpoint/2010/main" val="2395473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02AA-FD9E-47D1-9327-98E545C0127C}"/>
              </a:ext>
            </a:extLst>
          </p:cNvPr>
          <p:cNvSpPr>
            <a:spLocks noGrp="1"/>
          </p:cNvSpPr>
          <p:nvPr>
            <p:ph type="title"/>
          </p:nvPr>
        </p:nvSpPr>
        <p:spPr/>
        <p:txBody>
          <a:bodyPr/>
          <a:lstStyle/>
          <a:p>
            <a:r>
              <a:rPr lang="en-US" dirty="0"/>
              <a:t>Mean Squared Error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EF19CC-2FE1-4D1F-8F5D-3B0E9F7FA3D4}"/>
                  </a:ext>
                </a:extLst>
              </p:cNvPr>
              <p:cNvSpPr>
                <a:spLocks noGrp="1"/>
              </p:cNvSpPr>
              <p:nvPr>
                <p:ph idx="1"/>
              </p:nvPr>
            </p:nvSpPr>
            <p:spPr>
              <a:xfrm>
                <a:off x="152400" y="1285861"/>
                <a:ext cx="8839200" cy="1711092"/>
              </a:xfrm>
            </p:spPr>
            <p:txBody>
              <a:bodyPr>
                <a:normAutofit fontScale="85000" lnSpcReduction="20000"/>
              </a:bodyPr>
              <a:lstStyle/>
              <a:p>
                <a:r>
                  <a:rPr lang="en-US" dirty="0"/>
                  <a:t>Optimization objective is to minimize </a:t>
                </a:r>
                <a:r>
                  <a:rPr lang="en-US" dirty="0">
                    <a:solidFill>
                      <a:srgbClr val="C00000"/>
                    </a:solidFill>
                  </a:rPr>
                  <a:t>Value Error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𝑉𝐸</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𝜋</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oMath>
                </a14:m>
                <a:endParaRPr lang="en-US" dirty="0"/>
              </a:p>
              <a:p>
                <a:pPr lvl="1"/>
                <a14:m>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probability distribution of state </a:t>
                </a:r>
                <a14:m>
                  <m:oMath xmlns:m="http://schemas.openxmlformats.org/officeDocument/2006/math">
                    <m:r>
                      <a:rPr lang="en-US" b="0" i="1" smtClean="0">
                        <a:latin typeface="Cambria Math" panose="02040503050406030204" pitchFamily="18" charset="0"/>
                      </a:rPr>
                      <m:t>𝑠</m:t>
                    </m:r>
                  </m:oMath>
                </a14:m>
                <a:r>
                  <a:rPr lang="en-US" dirty="0"/>
                  <a:t> when following policy </a:t>
                </a:r>
                <a14:m>
                  <m:oMath xmlns:m="http://schemas.openxmlformats.org/officeDocument/2006/math">
                    <m:r>
                      <a:rPr lang="en-US" b="0" i="1" smtClean="0">
                        <a:latin typeface="Cambria Math" panose="02040503050406030204" pitchFamily="18" charset="0"/>
                      </a:rPr>
                      <m:t>𝜋</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e>
                    </m:nary>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9CEF19CC-2FE1-4D1F-8F5D-3B0E9F7FA3D4}"/>
                  </a:ext>
                </a:extLst>
              </p:cNvPr>
              <p:cNvSpPr>
                <a:spLocks noGrp="1" noRot="1" noChangeAspect="1" noMove="1" noResize="1" noEditPoints="1" noAdjustHandles="1" noChangeArrowheads="1" noChangeShapeType="1" noTextEdit="1"/>
              </p:cNvSpPr>
              <p:nvPr>
                <p:ph idx="1"/>
              </p:nvPr>
            </p:nvSpPr>
            <p:spPr>
              <a:xfrm>
                <a:off x="152400" y="1285861"/>
                <a:ext cx="8839200" cy="1711092"/>
              </a:xfrm>
              <a:blipFill>
                <a:blip r:embed="rId3"/>
                <a:stretch>
                  <a:fillRect l="-1172" t="-7473" b="-5053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741A115D-6E58-4130-855D-A2F24194BCB9}"/>
              </a:ext>
            </a:extLst>
          </p:cNvPr>
          <p:cNvPicPr>
            <a:picLocks noChangeAspect="1"/>
          </p:cNvPicPr>
          <p:nvPr/>
        </p:nvPicPr>
        <p:blipFill>
          <a:blip r:embed="rId4"/>
          <a:stretch>
            <a:fillRect/>
          </a:stretch>
        </p:blipFill>
        <p:spPr>
          <a:xfrm>
            <a:off x="55015" y="3100172"/>
            <a:ext cx="9033970" cy="3686406"/>
          </a:xfrm>
          <a:prstGeom prst="rect">
            <a:avLst/>
          </a:prstGeom>
        </p:spPr>
      </p:pic>
    </p:spTree>
    <p:extLst>
      <p:ext uri="{BB962C8B-B14F-4D97-AF65-F5344CB8AC3E}">
        <p14:creationId xmlns:p14="http://schemas.microsoft.com/office/powerpoint/2010/main" val="318168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53F1-7D6E-4C47-B7AA-1AE7A2DBBA14}"/>
              </a:ext>
            </a:extLst>
          </p:cNvPr>
          <p:cNvSpPr>
            <a:spLocks noGrp="1"/>
          </p:cNvSpPr>
          <p:nvPr>
            <p:ph type="title"/>
          </p:nvPr>
        </p:nvSpPr>
        <p:spPr>
          <a:xfrm>
            <a:off x="457200" y="160461"/>
            <a:ext cx="8229600" cy="868362"/>
          </a:xfrm>
        </p:spPr>
        <p:txBody>
          <a:bodyPr/>
          <a:lstStyle/>
          <a:p>
            <a:r>
              <a:rPr lang="en-US" sz="3600" dirty="0"/>
              <a:t>Gradient Descent (for General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2AE366-CD29-4F0E-BEBB-39C50EC203D6}"/>
                  </a:ext>
                </a:extLst>
              </p:cNvPr>
              <p:cNvSpPr>
                <a:spLocks noGrp="1"/>
              </p:cNvSpPr>
              <p:nvPr>
                <p:ph idx="1"/>
              </p:nvPr>
            </p:nvSpPr>
            <p:spPr>
              <a:xfrm>
                <a:off x="152400" y="980728"/>
                <a:ext cx="8839200" cy="2448272"/>
              </a:xfrm>
            </p:spPr>
            <p:txBody>
              <a:bodyPr>
                <a:normAutofit fontScale="70000" lnSpcReduction="20000"/>
              </a:bodyPr>
              <a:lstStyle/>
              <a:p>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corresponds to weight vector </a:t>
                </a:r>
                <a14:m>
                  <m:oMath xmlns:m="http://schemas.openxmlformats.org/officeDocument/2006/math">
                    <m:r>
                      <a:rPr lang="en-US" b="1" i="0" smtClean="0">
                        <a:latin typeface="Cambria Math" panose="02040503050406030204" pitchFamily="18" charset="0"/>
                      </a:rPr>
                      <m:t>𝐰</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to the objective value (i.e., loss function)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oMath>
                </a14:m>
                <a:r>
                  <a:rPr lang="en-US" dirty="0"/>
                  <a:t> for weight </a:t>
                </a:r>
                <a14:m>
                  <m:oMath xmlns:m="http://schemas.openxmlformats.org/officeDocument/2006/math">
                    <m:r>
                      <a:rPr lang="en-US" b="1">
                        <a:latin typeface="Cambria Math" panose="02040503050406030204" pitchFamily="18" charset="0"/>
                      </a:rPr>
                      <m:t>𝐰</m:t>
                    </m:r>
                  </m:oMath>
                </a14:m>
                <a:r>
                  <a:rPr lang="en-US" dirty="0"/>
                  <a:t>.  </a:t>
                </a:r>
              </a:p>
              <a:p>
                <a:r>
                  <a:rPr lang="en-US" dirty="0"/>
                  <a:t>To minimize </a:t>
                </a:r>
                <a14:m>
                  <m:oMath xmlns:m="http://schemas.openxmlformats.org/officeDocument/2006/math">
                    <m:r>
                      <a:rPr lang="en-US" i="1">
                        <a:latin typeface="Cambria Math" panose="02040503050406030204" pitchFamily="18" charset="0"/>
                      </a:rPr>
                      <m:t>𝐽</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oMath>
                </a14:m>
                <a:r>
                  <a:rPr lang="en-US" dirty="0"/>
                  <a:t>, we adjust weight vector </a:t>
                </a:r>
                <a14:m>
                  <m:oMath xmlns:m="http://schemas.openxmlformats.org/officeDocument/2006/math">
                    <m:r>
                      <a:rPr lang="en-US" b="1">
                        <a:latin typeface="Cambria Math" panose="02040503050406030204" pitchFamily="18" charset="0"/>
                      </a:rPr>
                      <m:t>𝐰</m:t>
                    </m:r>
                  </m:oMath>
                </a14:m>
                <a:r>
                  <a:rPr lang="en-US" dirty="0"/>
                  <a:t> in the direction of the negative of the gradient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𝐽</m:t>
                                </m:r>
                                <m:d>
                                  <m:dPr>
                                    <m:ctrlPr>
                                      <a:rPr lang="en-US" i="1">
                                        <a:latin typeface="Cambria Math" panose="02040503050406030204" pitchFamily="18" charset="0"/>
                                      </a:rPr>
                                    </m:ctrlPr>
                                  </m:dPr>
                                  <m:e>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e>
                        </m:d>
                      </m:e>
                      <m:sup>
                        <m:r>
                          <a:rPr lang="en-US" b="0" i="1" smtClean="0">
                            <a:latin typeface="Cambria Math" panose="02040503050406030204" pitchFamily="18" charset="0"/>
                          </a:rPr>
                          <m:t>𝑇</m:t>
                        </m:r>
                      </m:sup>
                    </m:sSup>
                  </m:oMath>
                </a14:m>
                <a:endParaRPr lang="en-US" b="0" dirty="0"/>
              </a:p>
              <a:p>
                <a:pPr lvl="1"/>
                <a:r>
                  <a:rPr lang="en-US" dirty="0"/>
                  <a:t>Assume </a:t>
                </a:r>
                <a:r>
                  <a:rPr lang="en-US" b="0" dirty="0"/>
                  <a:t>weight vector </a:t>
                </a:r>
                <a14:m>
                  <m:oMath xmlns:m="http://schemas.openxmlformats.org/officeDocument/2006/math">
                    <m:r>
                      <a:rPr lang="en-US" b="1">
                        <a:latin typeface="Cambria Math" panose="02040503050406030204" pitchFamily="18" charset="0"/>
                      </a:rPr>
                      <m:t>𝐰</m:t>
                    </m:r>
                  </m:oMath>
                </a14:m>
                <a:r>
                  <a:rPr lang="en-US" b="0" dirty="0"/>
                  <a:t> is a </a:t>
                </a:r>
                <a14:m>
                  <m:oMath xmlns:m="http://schemas.openxmlformats.org/officeDocument/2006/math">
                    <m:r>
                      <a:rPr lang="en-US" b="0" i="1" smtClean="0">
                        <a:latin typeface="Cambria Math" panose="02040503050406030204" pitchFamily="18" charset="0"/>
                      </a:rPr>
                      <m:t>𝑛</m:t>
                    </m:r>
                  </m:oMath>
                </a14:m>
                <a:r>
                  <a:rPr lang="en-US" dirty="0"/>
                  <a:t>-dimensional vector.</a:t>
                </a:r>
              </a:p>
              <a:p>
                <a:pPr lvl="1"/>
                <a14:m>
                  <m:oMath xmlns:m="http://schemas.openxmlformats.org/officeDocument/2006/math">
                    <m:r>
                      <a:rPr lang="en-US" i="1">
                        <a:latin typeface="Cambria Math" panose="02040503050406030204" pitchFamily="18" charset="0"/>
                      </a:rPr>
                      <m:t>𝛼</m:t>
                    </m:r>
                  </m:oMath>
                </a14:m>
                <a:r>
                  <a:rPr lang="en-US" dirty="0"/>
                  <a:t> is step-size parameter that is typically gradually reduced.</a:t>
                </a:r>
              </a:p>
            </p:txBody>
          </p:sp>
        </mc:Choice>
        <mc:Fallback xmlns="">
          <p:sp>
            <p:nvSpPr>
              <p:cNvPr id="3" name="Content Placeholder 2">
                <a:extLst>
                  <a:ext uri="{FF2B5EF4-FFF2-40B4-BE49-F238E27FC236}">
                    <a16:creationId xmlns:a16="http://schemas.microsoft.com/office/drawing/2014/main" id="{E82AE366-CD29-4F0E-BEBB-39C50EC203D6}"/>
                  </a:ext>
                </a:extLst>
              </p:cNvPr>
              <p:cNvSpPr>
                <a:spLocks noGrp="1" noRot="1" noChangeAspect="1" noMove="1" noResize="1" noEditPoints="1" noAdjustHandles="1" noChangeArrowheads="1" noChangeShapeType="1" noTextEdit="1"/>
              </p:cNvSpPr>
              <p:nvPr>
                <p:ph idx="1"/>
              </p:nvPr>
            </p:nvSpPr>
            <p:spPr>
              <a:xfrm>
                <a:off x="152400" y="980728"/>
                <a:ext cx="8839200" cy="2448272"/>
              </a:xfrm>
              <a:blipFill>
                <a:blip r:embed="rId3"/>
                <a:stretch>
                  <a:fillRect l="-759" t="-4229"/>
                </a:stretch>
              </a:blipFill>
            </p:spPr>
            <p:txBody>
              <a:bodyPr/>
              <a:lstStyle/>
              <a:p>
                <a:r>
                  <a:rPr lang="en-SE">
                    <a:noFill/>
                  </a:rPr>
                  <a:t> </a:t>
                </a:r>
              </a:p>
            </p:txBody>
          </p:sp>
        </mc:Fallback>
      </mc:AlternateContent>
      <p:pic>
        <p:nvPicPr>
          <p:cNvPr id="5" name="Picture 4">
            <a:extLst>
              <a:ext uri="{FF2B5EF4-FFF2-40B4-BE49-F238E27FC236}">
                <a16:creationId xmlns:a16="http://schemas.microsoft.com/office/drawing/2014/main" id="{1FF89B59-3E03-4D62-BE82-FC1565B3136A}"/>
              </a:ext>
            </a:extLst>
          </p:cNvPr>
          <p:cNvPicPr>
            <a:picLocks noChangeAspect="1"/>
          </p:cNvPicPr>
          <p:nvPr/>
        </p:nvPicPr>
        <p:blipFill>
          <a:blip r:embed="rId4"/>
          <a:stretch>
            <a:fillRect/>
          </a:stretch>
        </p:blipFill>
        <p:spPr>
          <a:xfrm>
            <a:off x="1146619" y="3501008"/>
            <a:ext cx="6850762" cy="328557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AC052B-FE25-416A-82F3-9BE9D49F9652}"/>
                  </a:ext>
                </a:extLst>
              </p:cNvPr>
              <p:cNvSpPr/>
              <p:nvPr/>
            </p:nvSpPr>
            <p:spPr>
              <a:xfrm>
                <a:off x="1115616" y="3815086"/>
                <a:ext cx="984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𝑤</m:t>
                      </m:r>
                      <m:r>
                        <a:rPr lang="en-US" sz="2800" i="1">
                          <a:latin typeface="Cambria Math" panose="02040503050406030204" pitchFamily="18" charset="0"/>
                        </a:rPr>
                        <m:t>)</m:t>
                      </m:r>
                    </m:oMath>
                  </m:oMathPara>
                </a14:m>
                <a:endParaRPr lang="en-SE" sz="2800" dirty="0"/>
              </a:p>
            </p:txBody>
          </p:sp>
        </mc:Choice>
        <mc:Fallback xmlns="">
          <p:sp>
            <p:nvSpPr>
              <p:cNvPr id="6" name="Rectangle 5">
                <a:extLst>
                  <a:ext uri="{FF2B5EF4-FFF2-40B4-BE49-F238E27FC236}">
                    <a16:creationId xmlns:a16="http://schemas.microsoft.com/office/drawing/2014/main" id="{67AC052B-FE25-416A-82F3-9BE9D49F9652}"/>
                  </a:ext>
                </a:extLst>
              </p:cNvPr>
              <p:cNvSpPr>
                <a:spLocks noRot="1" noChangeAspect="1" noMove="1" noResize="1" noEditPoints="1" noAdjustHandles="1" noChangeArrowheads="1" noChangeShapeType="1" noTextEdit="1"/>
              </p:cNvSpPr>
              <p:nvPr/>
            </p:nvSpPr>
            <p:spPr>
              <a:xfrm>
                <a:off x="1115616" y="3815086"/>
                <a:ext cx="984437" cy="523220"/>
              </a:xfrm>
              <a:prstGeom prst="rect">
                <a:avLst/>
              </a:prstGeom>
              <a:blipFill>
                <a:blip r:embed="rId5"/>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244379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3878-B3B1-4ACA-98A5-7516906A9AB5}"/>
              </a:ext>
            </a:extLst>
          </p:cNvPr>
          <p:cNvSpPr>
            <a:spLocks noGrp="1"/>
          </p:cNvSpPr>
          <p:nvPr>
            <p:ph type="title"/>
          </p:nvPr>
        </p:nvSpPr>
        <p:spPr/>
        <p:txBody>
          <a:bodyPr>
            <a:normAutofit/>
          </a:bodyPr>
          <a:lstStyle/>
          <a:p>
            <a:r>
              <a:rPr lang="en-US" dirty="0"/>
              <a:t>Stochastic Gradient Descent (SGD)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D76C7-FB11-4EB3-AC94-18A4954DDD66}"/>
                  </a:ext>
                </a:extLst>
              </p:cNvPr>
              <p:cNvSpPr>
                <a:spLocks noGrp="1"/>
              </p:cNvSpPr>
              <p:nvPr>
                <p:ph idx="1"/>
              </p:nvPr>
            </p:nvSpPr>
            <p:spPr>
              <a:xfrm>
                <a:off x="152400" y="1285860"/>
                <a:ext cx="8839200" cy="5383500"/>
              </a:xfrm>
            </p:spPr>
            <p:txBody>
              <a:bodyPr>
                <a:normAutofit fontScale="92500" lnSpcReduction="20000"/>
              </a:bodyPr>
              <a:lstStyle/>
              <a:p>
                <a:r>
                  <a:rPr lang="en-US" dirty="0"/>
                  <a:t>Gradient Descent for minimizing Mean Squared Value Error (impractical for a large number of states)</a:t>
                </a:r>
              </a:p>
              <a:p>
                <a:pPr lvl="1"/>
                <a14:m>
                  <m:oMath xmlns:m="http://schemas.openxmlformats.org/officeDocument/2006/math">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m:rPr>
                        <m:sty m:val="p"/>
                      </m:rPr>
                      <a:rPr lang="en-US" smtClean="0">
                        <a:solidFill>
                          <a:srgbClr val="C00000"/>
                        </a:solidFill>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sSup>
                          <m:sSupPr>
                            <m:ctrlPr>
                              <a:rPr lang="en-US" i="1">
                                <a:latin typeface="Cambria Math" panose="02040503050406030204" pitchFamily="18" charset="0"/>
                              </a:rPr>
                            </m:ctrlPr>
                          </m:sSupPr>
                          <m:e>
                            <m:r>
                              <m:rPr>
                                <m:sty m:val="p"/>
                              </m:rPr>
                              <a:rPr lang="en-US" smtClean="0">
                                <a:solidFill>
                                  <a:srgbClr val="C00000"/>
                                </a:solidFill>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e>
                    </m:nary>
                    <m:r>
                      <a:rPr lang="en-US" b="0" i="1" smtClean="0">
                        <a:latin typeface="Cambria Math" panose="02040503050406030204" pitchFamily="18" charset="0"/>
                      </a:rPr>
                      <m:t>=−2</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b="0" i="1" dirty="0">
                  <a:latin typeface="Cambria Math" panose="02040503050406030204" pitchFamily="18" charset="0"/>
                </a:endParaRPr>
              </a:p>
              <a:p>
                <a:pPr lvl="1"/>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𝐰</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𝛼</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b="0" i="1" smtClean="0">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𝒮</m:t>
                        </m:r>
                      </m:sub>
                      <m:sup/>
                      <m:e>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𝑠</m:t>
                            </m:r>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e>
                        </m:d>
                      </m:e>
                    </m:nary>
                    <m:r>
                      <m:rPr>
                        <m:sty m:val="p"/>
                      </m:rPr>
                      <a:rPr lang="en-US" b="0" i="0" smtClean="0">
                        <a:solidFill>
                          <a:schemeClr val="tx1"/>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Stochastic Gradient Descent (SGD): on each step, update </a:t>
                </a:r>
                <a14:m>
                  <m:oMath xmlns:m="http://schemas.openxmlformats.org/officeDocument/2006/math">
                    <m:r>
                      <a:rPr lang="en-US" b="1">
                        <a:latin typeface="Cambria Math" panose="02040503050406030204" pitchFamily="18" charset="0"/>
                      </a:rPr>
                      <m:t>𝐰</m:t>
                    </m:r>
                  </m:oMath>
                </a14:m>
                <a:r>
                  <a:rPr lang="en-US" dirty="0"/>
                  <a:t> based on a single new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t> and its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b="0" i="1" smtClean="0">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p:txBody>
          </p:sp>
        </mc:Choice>
        <mc:Fallback xmlns="">
          <p:sp>
            <p:nvSpPr>
              <p:cNvPr id="3" name="Content Placeholder 2">
                <a:extLst>
                  <a:ext uri="{FF2B5EF4-FFF2-40B4-BE49-F238E27FC236}">
                    <a16:creationId xmlns:a16="http://schemas.microsoft.com/office/drawing/2014/main" id="{4F8D76C7-FB11-4EB3-AC94-18A4954DDD66}"/>
                  </a:ext>
                </a:extLst>
              </p:cNvPr>
              <p:cNvSpPr>
                <a:spLocks noGrp="1" noRot="1" noChangeAspect="1" noMove="1" noResize="1" noEditPoints="1" noAdjustHandles="1" noChangeArrowheads="1" noChangeShapeType="1" noTextEdit="1"/>
              </p:cNvSpPr>
              <p:nvPr>
                <p:ph idx="1"/>
              </p:nvPr>
            </p:nvSpPr>
            <p:spPr>
              <a:xfrm>
                <a:off x="152400" y="1285860"/>
                <a:ext cx="8839200" cy="5383500"/>
              </a:xfrm>
              <a:blipFill>
                <a:blip r:embed="rId3"/>
                <a:stretch>
                  <a:fillRect l="-1379" t="-3171"/>
                </a:stretch>
              </a:blipFill>
            </p:spPr>
            <p:txBody>
              <a:bodyPr/>
              <a:lstStyle/>
              <a:p>
                <a:r>
                  <a:rPr lang="en-SE">
                    <a:noFill/>
                  </a:rPr>
                  <a:t> </a:t>
                </a:r>
              </a:p>
            </p:txBody>
          </p:sp>
        </mc:Fallback>
      </mc:AlternateContent>
    </p:spTree>
    <p:extLst>
      <p:ext uri="{BB962C8B-B14F-4D97-AF65-F5344CB8AC3E}">
        <p14:creationId xmlns:p14="http://schemas.microsoft.com/office/powerpoint/2010/main" val="612825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B20E-A458-462E-B728-6C49537FA468}"/>
              </a:ext>
            </a:extLst>
          </p:cNvPr>
          <p:cNvSpPr>
            <a:spLocks noGrp="1"/>
          </p:cNvSpPr>
          <p:nvPr>
            <p:ph type="title"/>
          </p:nvPr>
        </p:nvSpPr>
        <p:spPr/>
        <p:txBody>
          <a:bodyPr/>
          <a:lstStyle/>
          <a:p>
            <a:r>
              <a:rPr lang="en-US" sz="3600" dirty="0"/>
              <a:t>Model-Based vs. Model-Free Example</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DBCF93-7964-454C-A492-BE261FAE7520}"/>
                  </a:ext>
                </a:extLst>
              </p:cNvPr>
              <p:cNvSpPr>
                <a:spLocks noGrp="1"/>
              </p:cNvSpPr>
              <p:nvPr>
                <p:ph idx="1"/>
              </p:nvPr>
            </p:nvSpPr>
            <p:spPr>
              <a:xfrm>
                <a:off x="36214" y="990604"/>
                <a:ext cx="7282298" cy="5592757"/>
              </a:xfrm>
            </p:spPr>
            <p:txBody>
              <a:bodyPr>
                <a:normAutofit/>
              </a:bodyPr>
              <a:lstStyle/>
              <a:p>
                <a:r>
                  <a:rPr lang="en-US" sz="1800" dirty="0"/>
                  <a:t>We want to compute expected age of a group of </a:t>
                </a:r>
                <a14:m>
                  <m:oMath xmlns:m="http://schemas.openxmlformats.org/officeDocument/2006/math">
                    <m:r>
                      <a:rPr lang="en-US" sz="1800">
                        <a:latin typeface="Cambria Math" panose="02040503050406030204" pitchFamily="18" charset="0"/>
                      </a:rPr>
                      <m:t>𝑀</m:t>
                    </m:r>
                  </m:oMath>
                </a14:m>
                <a:r>
                  <a:rPr lang="en-US" sz="1800" dirty="0"/>
                  <a:t> students. We use random variable </a:t>
                </a:r>
                <a14:m>
                  <m:oMath xmlns:m="http://schemas.openxmlformats.org/officeDocument/2006/math">
                    <m:r>
                      <a:rPr lang="en-US" sz="1800" dirty="0">
                        <a:latin typeface="Cambria Math" panose="02040503050406030204" pitchFamily="18" charset="0"/>
                      </a:rPr>
                      <m:t>𝐴</m:t>
                    </m:r>
                  </m:oMath>
                </a14:m>
                <a:r>
                  <a:rPr lang="en-US" sz="1800" dirty="0"/>
                  <a:t> to denote student age. If we knew the group consists of two age groups, 20 and 22, with ground truth distribution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=20</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panose="02040503050406030204" pitchFamily="18" charset="0"/>
                          </a:rPr>
                        </m:ctrlPr>
                      </m:dPr>
                      <m:e>
                        <m:r>
                          <m:rPr>
                            <m:sty m:val="p"/>
                          </m:rPr>
                          <a:rPr lang="en-US" sz="1800">
                            <a:latin typeface="Cambria Math" panose="02040503050406030204" pitchFamily="18" charset="0"/>
                          </a:rPr>
                          <m:t>a</m:t>
                        </m:r>
                        <m:r>
                          <a:rPr lang="en-US" sz="1800">
                            <a:latin typeface="Cambria Math" panose="02040503050406030204" pitchFamily="18" charset="0"/>
                          </a:rPr>
                          <m:t>=22</m:t>
                        </m:r>
                      </m:e>
                    </m:d>
                    <m:r>
                      <a:rPr lang="en-US" sz="1800">
                        <a:latin typeface="Cambria Math" panose="02040503050406030204" pitchFamily="18" charset="0"/>
                      </a:rPr>
                      <m:t>=.5.</m:t>
                    </m:r>
                  </m:oMath>
                </a14:m>
                <a:r>
                  <a:rPr lang="en-US" sz="1800" dirty="0"/>
                  <a:t> We can then compute expectation of </a:t>
                </a:r>
                <a14:m>
                  <m:oMath xmlns:m="http://schemas.openxmlformats.org/officeDocument/2006/math">
                    <m:r>
                      <a:rPr lang="en-US" sz="1800">
                        <a:latin typeface="Cambria Math" panose="02040503050406030204" pitchFamily="18" charset="0"/>
                      </a:rPr>
                      <m:t>𝐴</m:t>
                    </m:r>
                  </m:oMath>
                </a14:m>
                <a:r>
                  <a:rPr lang="en-US" sz="1800" dirty="0"/>
                  <a:t> as </a:t>
                </a:r>
                <a14:m>
                  <m:oMath xmlns:m="http://schemas.openxmlformats.org/officeDocument/2006/math">
                    <m:r>
                      <a:rPr lang="en-US" sz="1800">
                        <a:latin typeface="Cambria Math" panose="02040503050406030204" pitchFamily="18" charset="0"/>
                      </a:rPr>
                      <m:t>𝐸</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𝐴</m:t>
                        </m:r>
                      </m:e>
                    </m:d>
                    <m:r>
                      <a:rPr lang="en-US" sz="1800">
                        <a:latin typeface="Cambria Math" panose="02040503050406030204" pitchFamily="18" charset="0"/>
                      </a:rPr>
                      <m:t>=</m:t>
                    </m:r>
                    <m:nary>
                      <m:naryPr>
                        <m:chr m:val="∑"/>
                        <m:supHide m:val="on"/>
                        <m:ctrlPr>
                          <a:rPr lang="en-US" sz="1800" i="1">
                            <a:latin typeface="Cambria Math" panose="02040503050406030204" pitchFamily="18" charset="0"/>
                          </a:rPr>
                        </m:ctrlPr>
                      </m:naryPr>
                      <m:sub>
                        <m:r>
                          <m:rPr>
                            <m:brk m:alnAt="7"/>
                          </m:rPr>
                          <a:rPr lang="en-US" sz="1800">
                            <a:latin typeface="Cambria Math" panose="02040503050406030204" pitchFamily="18" charset="0"/>
                          </a:rPr>
                          <m:t>𝑎</m:t>
                        </m:r>
                      </m:sub>
                      <m:sup/>
                      <m:e>
                        <m:r>
                          <a:rPr lang="en-US" sz="1800">
                            <a:latin typeface="Cambria Math" panose="02040503050406030204" pitchFamily="18" charset="0"/>
                          </a:rPr>
                          <m:t>𝑃</m:t>
                        </m:r>
                        <m:d>
                          <m:dPr>
                            <m:ctrlPr>
                              <a:rPr lang="en-US" sz="1800" i="1" dirty="0">
                                <a:latin typeface="Cambria Math" panose="02040503050406030204" pitchFamily="18" charset="0"/>
                              </a:rPr>
                            </m:ctrlPr>
                          </m:dPr>
                          <m:e>
                            <m:r>
                              <a:rPr lang="en-US" sz="1800" dirty="0">
                                <a:latin typeface="Cambria Math" panose="02040503050406030204" pitchFamily="18" charset="0"/>
                              </a:rPr>
                              <m:t>𝑎</m:t>
                            </m:r>
                          </m:e>
                        </m:d>
                        <m:r>
                          <a:rPr lang="en-US" sz="1800" dirty="0">
                            <a:latin typeface="Cambria Math" panose="02040503050406030204" pitchFamily="18" charset="0"/>
                          </a:rPr>
                          <m:t>⋅</m:t>
                        </m:r>
                        <m:r>
                          <a:rPr lang="en-US" sz="1800" dirty="0">
                            <a:latin typeface="Cambria Math" panose="02040503050406030204" pitchFamily="18" charset="0"/>
                          </a:rPr>
                          <m:t>𝑎</m:t>
                        </m:r>
                        <m:r>
                          <a:rPr lang="en-US" sz="1800" dirty="0">
                            <a:latin typeface="Cambria Math" panose="02040503050406030204" pitchFamily="18" charset="0"/>
                          </a:rPr>
                          <m:t>=</m:t>
                        </m:r>
                      </m:e>
                    </m:nary>
                    <m:r>
                      <a:rPr lang="en-US" sz="1800">
                        <a:latin typeface="Cambria Math" panose="02040503050406030204" pitchFamily="18" charset="0"/>
                      </a:rPr>
                      <m:t>.5⋅20+.5⋅22=21</m:t>
                    </m:r>
                  </m:oMath>
                </a14:m>
                <a:r>
                  <a:rPr lang="en-US" sz="1800" dirty="0"/>
                  <a:t>. But the ground truth distribution is unknown in general</a:t>
                </a:r>
              </a:p>
              <a:p>
                <a:pPr lvl="1"/>
                <a14:m>
                  <m:oMath xmlns:m="http://schemas.openxmlformats.org/officeDocument/2006/math">
                    <m:r>
                      <m:rPr>
                        <m:nor/>
                      </m:rPr>
                      <a:rPr lang="en-US" sz="1400" dirty="0"/>
                      <m:t>Model</m:t>
                    </m:r>
                    <m:r>
                      <m:rPr>
                        <m:nor/>
                      </m:rPr>
                      <a:rPr lang="en-US" sz="1400" dirty="0"/>
                      <m:t>−</m:t>
                    </m:r>
                    <m:r>
                      <m:rPr>
                        <m:nor/>
                      </m:rPr>
                      <a:rPr lang="en-US" sz="1400" dirty="0"/>
                      <m:t>based</m:t>
                    </m:r>
                    <m:r>
                      <m:rPr>
                        <m:nor/>
                      </m:rPr>
                      <a:rPr lang="en-US" sz="1400" dirty="0"/>
                      <m:t>: </m:t>
                    </m:r>
                    <m:r>
                      <m:rPr>
                        <m:nor/>
                      </m:rPr>
                      <a:rPr lang="en-US" sz="1400" dirty="0"/>
                      <m:t>randomly</m:t>
                    </m:r>
                    <m:r>
                      <m:rPr>
                        <m:nor/>
                      </m:rPr>
                      <a:rPr lang="en-US" sz="1400" dirty="0"/>
                      <m:t> </m:t>
                    </m:r>
                    <m:r>
                      <m:rPr>
                        <m:nor/>
                      </m:rPr>
                      <a:rPr lang="en-US" sz="1400" dirty="0"/>
                      <m:t>sample</m:t>
                    </m:r>
                    <m:r>
                      <m:rPr>
                        <m:nor/>
                      </m:rPr>
                      <a:rPr lang="en-US" sz="1400" dirty="0"/>
                      <m:t> </m:t>
                    </m:r>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r>
                      <m:rPr>
                        <m:nor/>
                      </m:rPr>
                      <a:rPr lang="en-US" sz="1400" dirty="0"/>
                      <m:t> </m:t>
                    </m:r>
                    <m:r>
                      <m:rPr>
                        <m:nor/>
                      </m:rPr>
                      <a:rPr lang="en-US" sz="1400" dirty="0"/>
                      <m:t>students</m:t>
                    </m:r>
                    <m:r>
                      <m:rPr>
                        <m:nor/>
                      </m:rPr>
                      <a:rPr lang="en-US" sz="1400" dirty="0"/>
                      <m:t> </m:t>
                    </m:r>
                    <m:r>
                      <m:rPr>
                        <m:nor/>
                      </m:rPr>
                      <a:rPr lang="en-US" sz="1400" dirty="0"/>
                      <m:t>to</m:t>
                    </m:r>
                    <m:r>
                      <m:rPr>
                        <m:nor/>
                      </m:rPr>
                      <a:rPr lang="en-US" sz="1400" dirty="0"/>
                      <m:t> </m:t>
                    </m:r>
                    <m:r>
                      <m:rPr>
                        <m:nor/>
                      </m:rPr>
                      <a:rPr lang="en-US" sz="1400" dirty="0"/>
                      <m:t>build</m:t>
                    </m:r>
                    <m:r>
                      <m:rPr>
                        <m:nor/>
                      </m:rPr>
                      <a:rPr lang="en-US" sz="1400" dirty="0"/>
                      <m:t> </m:t>
                    </m:r>
                    <m:r>
                      <m:rPr>
                        <m:nor/>
                      </m:rPr>
                      <a:rPr lang="en-US" sz="1400" dirty="0"/>
                      <m:t>an</m:t>
                    </m:r>
                    <m:r>
                      <m:rPr>
                        <m:nor/>
                      </m:rPr>
                      <a:rPr lang="en-US" sz="1400" dirty="0"/>
                      <m:t> </m:t>
                    </m:r>
                    <m:r>
                      <m:rPr>
                        <m:nor/>
                      </m:rPr>
                      <a:rPr lang="en-US" sz="1400" dirty="0"/>
                      <m:t>estimated</m:t>
                    </m:r>
                    <m:r>
                      <m:rPr>
                        <m:nor/>
                      </m:rPr>
                      <a:rPr lang="en-US" sz="1400" dirty="0"/>
                      <m:t> </m:t>
                    </m:r>
                    <m:r>
                      <m:rPr>
                        <m:nor/>
                      </m:rPr>
                      <a:rPr lang="en-US" sz="1400" dirty="0"/>
                      <m:t>model</m:t>
                    </m:r>
                    <m:r>
                      <m:rPr>
                        <m:nor/>
                      </m:rPr>
                      <a:rPr lang="en-US" sz="1400" dirty="0"/>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e.g., </a:t>
                </a:r>
                <a14:m>
                  <m:oMath xmlns:m="http://schemas.openxmlformats.org/officeDocument/2006/math">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=20</m:t>
                        </m:r>
                      </m:e>
                    </m:d>
                    <m:r>
                      <a:rPr lang="en-US" sz="1400">
                        <a:latin typeface="Cambria Math" panose="02040503050406030204" pitchFamily="18" charset="0"/>
                      </a:rPr>
                      <m:t>=</m:t>
                    </m:r>
                    <m:r>
                      <a:rPr lang="en-US" sz="1400" b="0" i="0" smtClean="0">
                        <a:latin typeface="Cambria Math" panose="02040503050406030204" pitchFamily="18" charset="0"/>
                      </a:rPr>
                      <m:t>.6, </m:t>
                    </m:r>
                    <m:acc>
                      <m:accPr>
                        <m:chr m:val="̂"/>
                        <m:ctrlPr>
                          <a:rPr lang="en-US" sz="1400" b="0" i="1" smtClean="0">
                            <a:latin typeface="Cambria Math" panose="02040503050406030204" pitchFamily="18" charset="0"/>
                          </a:rPr>
                        </m:ctrlPr>
                      </m:accPr>
                      <m:e>
                        <m:r>
                          <m:rPr>
                            <m:sty m:val="p"/>
                          </m:rPr>
                          <a:rPr lang="en-US" sz="1400">
                            <a:latin typeface="Cambria Math" panose="02040503050406030204" pitchFamily="18" charset="0"/>
                          </a:rPr>
                          <m:t>P</m:t>
                        </m:r>
                      </m:e>
                    </m:acc>
                    <m:d>
                      <m:dPr>
                        <m:ctrlPr>
                          <a:rPr lang="en-US" sz="1400" i="1">
                            <a:latin typeface="Cambria Math" panose="02040503050406030204" pitchFamily="18" charset="0"/>
                          </a:rPr>
                        </m:ctrlPr>
                      </m:dPr>
                      <m:e>
                        <m:r>
                          <m:rPr>
                            <m:sty m:val="p"/>
                          </m:rPr>
                          <a:rPr lang="en-US" sz="1400">
                            <a:latin typeface="Cambria Math" panose="02040503050406030204" pitchFamily="18" charset="0"/>
                          </a:rPr>
                          <m:t>a</m:t>
                        </m:r>
                        <m:r>
                          <a:rPr lang="en-US" sz="1400">
                            <a:latin typeface="Cambria Math" panose="02040503050406030204" pitchFamily="18" charset="0"/>
                          </a:rPr>
                          <m:t>=22</m:t>
                        </m:r>
                      </m:e>
                    </m:d>
                    <m:r>
                      <a:rPr lang="en-US" sz="1400">
                        <a:latin typeface="Cambria Math" panose="02040503050406030204" pitchFamily="18" charset="0"/>
                      </a:rPr>
                      <m:t>=.</m:t>
                    </m:r>
                    <m:r>
                      <a:rPr lang="en-US" sz="1400" b="0" i="1" smtClean="0">
                        <a:latin typeface="Cambria Math" panose="02040503050406030204" pitchFamily="18" charset="0"/>
                      </a:rPr>
                      <m:t>4</m:t>
                    </m:r>
                  </m:oMath>
                </a14:m>
                <a:r>
                  <a:rPr lang="en-US" sz="1400" dirty="0"/>
                  <a:t> (different from ground truth distribution of </a:t>
                </a:r>
                <a14:m>
                  <m:oMath xmlns:m="http://schemas.openxmlformats.org/officeDocument/2006/math">
                    <m:r>
                      <a:rPr lang="en-US" sz="1400">
                        <a:latin typeface="Cambria Math" panose="02040503050406030204" pitchFamily="18" charset="0"/>
                      </a:rPr>
                      <m:t>.</m:t>
                    </m:r>
                    <m:r>
                      <a:rPr lang="en-US" sz="1400" b="0" i="0" smtClean="0">
                        <a:latin typeface="Cambria Math" panose="02040503050406030204" pitchFamily="18" charset="0"/>
                      </a:rPr>
                      <m:t>5:.5</m:t>
                    </m:r>
                  </m:oMath>
                </a14:m>
                <a:r>
                  <a:rPr lang="en-US" sz="1400" dirty="0"/>
                  <a:t>). Then use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𝑃</m:t>
                        </m:r>
                      </m:e>
                    </m:acc>
                    <m:r>
                      <a:rPr lang="en-US" sz="1400" i="1" dirty="0">
                        <a:latin typeface="Cambria Math" panose="02040503050406030204" pitchFamily="18" charset="0"/>
                      </a:rPr>
                      <m:t>(</m:t>
                    </m:r>
                    <m:r>
                      <a:rPr lang="en-US" sz="1400" i="1" dirty="0">
                        <a:latin typeface="Cambria Math" panose="02040503050406030204" pitchFamily="18" charset="0"/>
                      </a:rPr>
                      <m:t>𝐴</m:t>
                    </m:r>
                    <m:r>
                      <a:rPr lang="en-US" sz="1400" i="1" dirty="0">
                        <a:latin typeface="Cambria Math" panose="02040503050406030204" pitchFamily="18" charset="0"/>
                      </a:rPr>
                      <m:t>)</m:t>
                    </m:r>
                  </m:oMath>
                </a14:m>
                <a:r>
                  <a:rPr lang="en-US" sz="1400" dirty="0"/>
                  <a:t> to compute the expected age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m:rPr>
                            <m:brk m:alnAt="7"/>
                          </m:rPr>
                          <a:rPr lang="en-US" sz="1400" b="0" i="1" smtClean="0">
                            <a:latin typeface="Cambria Math" panose="02040503050406030204" pitchFamily="18" charset="0"/>
                          </a:rPr>
                          <m:t>𝑎</m:t>
                        </m:r>
                      </m:sub>
                      <m:sup/>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𝑃</m:t>
                            </m:r>
                          </m:e>
                        </m:acc>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e>
                    </m:nary>
                    <m:r>
                      <a:rPr lang="en-US" sz="1400" i="1">
                        <a:latin typeface="Cambria Math" panose="02040503050406030204" pitchFamily="18" charset="0"/>
                      </a:rPr>
                      <m:t>.</m:t>
                    </m:r>
                    <m:r>
                      <a:rPr lang="en-US" sz="1400" b="0" i="1" smtClean="0">
                        <a:latin typeface="Cambria Math" panose="02040503050406030204" pitchFamily="18" charset="0"/>
                      </a:rPr>
                      <m:t>6</m:t>
                    </m:r>
                    <m:r>
                      <a:rPr lang="en-US" sz="1400" i="1">
                        <a:latin typeface="Cambria Math" panose="02040503050406030204" pitchFamily="18" charset="0"/>
                      </a:rPr>
                      <m:t>⋅20+.</m:t>
                    </m:r>
                    <m:r>
                      <a:rPr lang="en-US" sz="1400" b="0" i="1" smtClean="0">
                        <a:latin typeface="Cambria Math" panose="02040503050406030204" pitchFamily="18" charset="0"/>
                      </a:rPr>
                      <m:t>4</m:t>
                    </m:r>
                    <m:r>
                      <a:rPr lang="en-US" sz="1400" i="1">
                        <a:latin typeface="Cambria Math" panose="02040503050406030204" pitchFamily="18" charset="0"/>
                      </a:rPr>
                      <m:t>⋅22=2</m:t>
                    </m:r>
                    <m:r>
                      <a:rPr lang="en-US" sz="1400" b="0" i="1" smtClean="0">
                        <a:latin typeface="Cambria Math" panose="02040503050406030204" pitchFamily="18" charset="0"/>
                      </a:rPr>
                      <m:t>0.8</m:t>
                    </m:r>
                  </m:oMath>
                </a14:m>
                <a:endParaRPr lang="en-US" sz="1400" dirty="0"/>
              </a:p>
              <a:p>
                <a:pPr lvl="1"/>
                <a:r>
                  <a:rPr lang="en-US" sz="1400" dirty="0"/>
                  <a:t>Model-free: randomly sample </a:t>
                </a:r>
                <a14:m>
                  <m:oMath xmlns:m="http://schemas.openxmlformats.org/officeDocument/2006/math">
                    <m:r>
                      <a:rPr lang="en-US" sz="1400" i="1">
                        <a:latin typeface="Cambria Math" panose="02040503050406030204" pitchFamily="18" charset="0"/>
                      </a:rPr>
                      <m:t>𝑁</m:t>
                    </m:r>
                    <m:r>
                      <a:rPr lang="en-US" sz="1400" i="1">
                        <a:latin typeface="Cambria Math" panose="02040503050406030204" pitchFamily="18" charset="0"/>
                      </a:rPr>
                      <m:t>&lt;</m:t>
                    </m:r>
                    <m:r>
                      <a:rPr lang="en-US" sz="1400" i="1">
                        <a:latin typeface="Cambria Math" panose="02040503050406030204" pitchFamily="18" charset="0"/>
                      </a:rPr>
                      <m:t>𝑀</m:t>
                    </m:r>
                  </m:oMath>
                </a14:m>
                <a:r>
                  <a:rPr lang="en-US" sz="1400" dirty="0"/>
                  <a:t> students, and compute their expected age directly, e.g., we sample 5 students with ages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20</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22</m:t>
                        </m:r>
                        <m:r>
                          <a:rPr lang="en-US" sz="1400" b="0" i="1" smtClean="0">
                            <a:latin typeface="Cambria Math" panose="02040503050406030204" pitchFamily="18" charset="0"/>
                          </a:rPr>
                          <m:t>, </m:t>
                        </m:r>
                        <m:r>
                          <a:rPr lang="en-US" sz="1400" i="1">
                            <a:latin typeface="Cambria Math" panose="02040503050406030204" pitchFamily="18" charset="0"/>
                          </a:rPr>
                          <m:t>20</m:t>
                        </m:r>
                      </m:e>
                    </m:d>
                  </m:oMath>
                </a14:m>
                <a:r>
                  <a:rPr lang="en-US" sz="1400" dirty="0"/>
                  <a:t>, then </a:t>
                </a:r>
                <a14:m>
                  <m:oMath xmlns:m="http://schemas.openxmlformats.org/officeDocument/2006/math">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𝐴</m:t>
                        </m:r>
                      </m:e>
                    </m:d>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dirty="0" smtClean="0">
                                <a:latin typeface="Cambria Math" panose="02040503050406030204" pitchFamily="18" charset="0"/>
                              </a:rPr>
                            </m:ctrlPr>
                          </m:sSubPr>
                          <m:e>
                            <m:r>
                              <a:rPr lang="en-US" sz="1400" i="1" dirty="0">
                                <a:latin typeface="Cambria Math" panose="02040503050406030204" pitchFamily="18" charset="0"/>
                              </a:rPr>
                              <m:t>𝑎</m:t>
                            </m:r>
                          </m:e>
                          <m:sub>
                            <m:r>
                              <a:rPr lang="en-US" sz="1400" b="0" i="1" dirty="0" smtClean="0">
                                <a:latin typeface="Cambria Math" panose="02040503050406030204" pitchFamily="18" charset="0"/>
                              </a:rPr>
                              <m:t>𝑖</m:t>
                            </m:r>
                          </m:sub>
                        </m:sSub>
                        <m:r>
                          <a:rPr lang="en-US" sz="1400" i="1" dirty="0">
                            <a:latin typeface="Cambria Math" panose="02040503050406030204" pitchFamily="18" charset="0"/>
                          </a:rPr>
                          <m:t>=</m:t>
                        </m:r>
                      </m:e>
                    </m:nary>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5</m:t>
                        </m:r>
                      </m:den>
                    </m:f>
                    <m:d>
                      <m:dPr>
                        <m:ctrlPr>
                          <a:rPr lang="en-US" sz="1400" b="0" i="1" smtClean="0">
                            <a:latin typeface="Cambria Math" panose="02040503050406030204" pitchFamily="18" charset="0"/>
                          </a:rPr>
                        </m:ctrlPr>
                      </m:dPr>
                      <m:e>
                        <m:r>
                          <a:rPr lang="en-US" sz="1400" b="0" i="1" smtClean="0">
                            <a:latin typeface="Cambria Math" panose="02040503050406030204" pitchFamily="18" charset="0"/>
                          </a:rPr>
                          <m:t>20+20+22+22+20</m:t>
                        </m:r>
                      </m:e>
                    </m:d>
                    <m:r>
                      <a:rPr lang="en-US" sz="1400" b="0" i="1" smtClean="0">
                        <a:latin typeface="Cambria Math" panose="02040503050406030204" pitchFamily="18" charset="0"/>
                      </a:rPr>
                      <m:t>=20.8</m:t>
                    </m:r>
                  </m:oMath>
                </a14:m>
                <a:r>
                  <a:rPr lang="en-US" sz="1400" dirty="0"/>
                  <a:t>.</a:t>
                </a:r>
              </a:p>
              <a:p>
                <a:r>
                  <a:rPr lang="en-US" sz="1800" dirty="0"/>
                  <a:t>Analogously for RL</a:t>
                </a:r>
                <a:r>
                  <a:rPr lang="en-US" sz="1800"/>
                  <a:t>: </a:t>
                </a:r>
              </a:p>
              <a:p>
                <a:pPr lvl="1"/>
                <a:r>
                  <a:rPr lang="en-US" sz="1400"/>
                  <a:t>Given </a:t>
                </a:r>
                <a:r>
                  <a:rPr lang="en-US" sz="1400" dirty="0"/>
                  <a:t>sufficient samples, both model-based RL and model-free RL should give the same optimal solution. In practice, model-based RL is typically more sample efficient than model-free RL.</a:t>
                </a:r>
                <a:endParaRPr lang="en-SE" sz="1400" dirty="0"/>
              </a:p>
            </p:txBody>
          </p:sp>
        </mc:Choice>
        <mc:Fallback>
          <p:sp>
            <p:nvSpPr>
              <p:cNvPr id="3" name="Content Placeholder 2">
                <a:extLst>
                  <a:ext uri="{FF2B5EF4-FFF2-40B4-BE49-F238E27FC236}">
                    <a16:creationId xmlns:a16="http://schemas.microsoft.com/office/drawing/2014/main" id="{A5DBCF93-7964-454C-A492-BE261FAE7520}"/>
                  </a:ext>
                </a:extLst>
              </p:cNvPr>
              <p:cNvSpPr>
                <a:spLocks noGrp="1" noRot="1" noChangeAspect="1" noMove="1" noResize="1" noEditPoints="1" noAdjustHandles="1" noChangeArrowheads="1" noChangeShapeType="1" noTextEdit="1"/>
              </p:cNvSpPr>
              <p:nvPr>
                <p:ph idx="1"/>
              </p:nvPr>
            </p:nvSpPr>
            <p:spPr>
              <a:xfrm>
                <a:off x="36214" y="990604"/>
                <a:ext cx="7282298" cy="5592757"/>
              </a:xfrm>
              <a:blipFill>
                <a:blip r:embed="rId3"/>
                <a:stretch>
                  <a:fillRect l="-586" t="-65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595C41-1CB9-4F9E-A869-7ACC2486E48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cxnSp>
        <p:nvCxnSpPr>
          <p:cNvPr id="6" name="Straight Connector 5">
            <a:extLst>
              <a:ext uri="{FF2B5EF4-FFF2-40B4-BE49-F238E27FC236}">
                <a16:creationId xmlns:a16="http://schemas.microsoft.com/office/drawing/2014/main" id="{11EDF710-00A5-4395-B52B-E3AEF804E183}"/>
              </a:ext>
            </a:extLst>
          </p:cNvPr>
          <p:cNvCxnSpPr>
            <a:cxnSpLocks/>
          </p:cNvCxnSpPr>
          <p:nvPr/>
        </p:nvCxnSpPr>
        <p:spPr bwMode="auto">
          <a:xfrm>
            <a:off x="7355187" y="3203418"/>
            <a:ext cx="1752600" cy="0"/>
          </a:xfrm>
          <a:prstGeom prst="line">
            <a:avLst/>
          </a:prstGeom>
          <a:noFill/>
          <a:ln w="25400" cap="flat" cmpd="sng" algn="ctr">
            <a:solidFill>
              <a:schemeClr val="tx1"/>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0173FAF5-29C5-4CF6-9A02-9BE2B1797702}"/>
              </a:ext>
            </a:extLst>
          </p:cNvPr>
          <p:cNvSpPr/>
          <p:nvPr/>
        </p:nvSpPr>
        <p:spPr bwMode="auto">
          <a:xfrm>
            <a:off x="7507587"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C4F648FE-4734-4081-A7CE-41CEA5E59247}"/>
              </a:ext>
            </a:extLst>
          </p:cNvPr>
          <p:cNvSpPr txBox="1"/>
          <p:nvPr/>
        </p:nvSpPr>
        <p:spPr>
          <a:xfrm>
            <a:off x="7476001" y="3215086"/>
            <a:ext cx="441146" cy="369332"/>
          </a:xfrm>
          <a:prstGeom prst="rect">
            <a:avLst/>
          </a:prstGeom>
          <a:noFill/>
        </p:spPr>
        <p:txBody>
          <a:bodyPr wrap="square" rtlCol="0">
            <a:spAutoFit/>
          </a:bodyPr>
          <a:lstStyle/>
          <a:p>
            <a:r>
              <a:rPr lang="en-US" dirty="0"/>
              <a:t>20</a:t>
            </a:r>
            <a:endParaRPr lang="en-SE" dirty="0"/>
          </a:p>
        </p:txBody>
      </p:sp>
      <p:sp>
        <p:nvSpPr>
          <p:cNvPr id="9" name="TextBox 8">
            <a:extLst>
              <a:ext uri="{FF2B5EF4-FFF2-40B4-BE49-F238E27FC236}">
                <a16:creationId xmlns:a16="http://schemas.microsoft.com/office/drawing/2014/main" id="{C9D2E350-DC8E-474C-8346-D9C117596450}"/>
              </a:ext>
            </a:extLst>
          </p:cNvPr>
          <p:cNvSpPr txBox="1"/>
          <p:nvPr/>
        </p:nvSpPr>
        <p:spPr>
          <a:xfrm>
            <a:off x="7431332" y="1804949"/>
            <a:ext cx="646331" cy="369332"/>
          </a:xfrm>
          <a:prstGeom prst="rect">
            <a:avLst/>
          </a:prstGeom>
          <a:noFill/>
        </p:spPr>
        <p:txBody>
          <a:bodyPr wrap="square" rtlCol="0">
            <a:spAutoFit/>
          </a:bodyPr>
          <a:lstStyle/>
          <a:p>
            <a:r>
              <a:rPr lang="en-US" dirty="0"/>
              <a:t>50%</a:t>
            </a:r>
            <a:endParaRPr lang="en-SE" dirty="0"/>
          </a:p>
        </p:txBody>
      </p:sp>
      <p:sp>
        <p:nvSpPr>
          <p:cNvPr id="10" name="Rectangle 9">
            <a:extLst>
              <a:ext uri="{FF2B5EF4-FFF2-40B4-BE49-F238E27FC236}">
                <a16:creationId xmlns:a16="http://schemas.microsoft.com/office/drawing/2014/main" id="{E206E062-A603-4131-ADA8-8F9565198B2B}"/>
              </a:ext>
            </a:extLst>
          </p:cNvPr>
          <p:cNvSpPr/>
          <p:nvPr/>
        </p:nvSpPr>
        <p:spPr bwMode="auto">
          <a:xfrm>
            <a:off x="8421932" y="2109748"/>
            <a:ext cx="381000" cy="1093669"/>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A16F91F3-016A-4721-ABD7-C81F5DDAE658}"/>
              </a:ext>
            </a:extLst>
          </p:cNvPr>
          <p:cNvSpPr txBox="1"/>
          <p:nvPr/>
        </p:nvSpPr>
        <p:spPr>
          <a:xfrm>
            <a:off x="8345677" y="1804949"/>
            <a:ext cx="646331" cy="369332"/>
          </a:xfrm>
          <a:prstGeom prst="rect">
            <a:avLst/>
          </a:prstGeom>
          <a:noFill/>
        </p:spPr>
        <p:txBody>
          <a:bodyPr wrap="square" rtlCol="0">
            <a:spAutoFit/>
          </a:bodyPr>
          <a:lstStyle/>
          <a:p>
            <a:r>
              <a:rPr lang="en-US" dirty="0"/>
              <a:t>50%</a:t>
            </a:r>
            <a:endParaRPr lang="en-SE" dirty="0"/>
          </a:p>
        </p:txBody>
      </p:sp>
      <p:sp>
        <p:nvSpPr>
          <p:cNvPr id="12" name="TextBox 11">
            <a:extLst>
              <a:ext uri="{FF2B5EF4-FFF2-40B4-BE49-F238E27FC236}">
                <a16:creationId xmlns:a16="http://schemas.microsoft.com/office/drawing/2014/main" id="{437C4D37-E3A1-4A9D-9834-C7D994B6F8D4}"/>
              </a:ext>
            </a:extLst>
          </p:cNvPr>
          <p:cNvSpPr txBox="1"/>
          <p:nvPr/>
        </p:nvSpPr>
        <p:spPr>
          <a:xfrm>
            <a:off x="8437759" y="3215086"/>
            <a:ext cx="441146" cy="369332"/>
          </a:xfrm>
          <a:prstGeom prst="rect">
            <a:avLst/>
          </a:prstGeom>
          <a:noFill/>
        </p:spPr>
        <p:txBody>
          <a:bodyPr wrap="square" rtlCol="0">
            <a:spAutoFit/>
          </a:bodyPr>
          <a:lstStyle/>
          <a:p>
            <a:r>
              <a:rPr lang="en-US" dirty="0"/>
              <a:t>22</a:t>
            </a:r>
            <a:endParaRPr lang="en-S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2385F43-5AD9-47E9-9F22-5582263B93B1}"/>
                  </a:ext>
                </a:extLst>
              </p:cNvPr>
              <p:cNvSpPr txBox="1"/>
              <p:nvPr/>
            </p:nvSpPr>
            <p:spPr>
              <a:xfrm>
                <a:off x="7355187" y="3508216"/>
                <a:ext cx="1852495" cy="646331"/>
              </a:xfrm>
              <a:prstGeom prst="rect">
                <a:avLst/>
              </a:prstGeom>
              <a:noFill/>
            </p:spPr>
            <p:txBody>
              <a:bodyPr wrap="none" rtlCol="0">
                <a:spAutoFit/>
              </a:bodyPr>
              <a:lstStyle/>
              <a:p>
                <a:r>
                  <a:rPr lang="en-US" dirty="0"/>
                  <a:t>Ground truth</a:t>
                </a:r>
              </a:p>
              <a:p>
                <a:r>
                  <a:rPr lang="en-US" dirty="0"/>
                  <a:t>distribution </a:t>
                </a:r>
                <a14:m>
                  <m:oMath xmlns:m="http://schemas.openxmlformats.org/officeDocument/2006/math">
                    <m:r>
                      <a:rPr lang="en-US" i="1">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𝐴</m:t>
                        </m:r>
                      </m:e>
                    </m:d>
                  </m:oMath>
                </a14:m>
                <a:endParaRPr lang="en-SE" dirty="0"/>
              </a:p>
            </p:txBody>
          </p:sp>
        </mc:Choice>
        <mc:Fallback xmlns="">
          <p:sp>
            <p:nvSpPr>
              <p:cNvPr id="16" name="TextBox 15">
                <a:extLst>
                  <a:ext uri="{FF2B5EF4-FFF2-40B4-BE49-F238E27FC236}">
                    <a16:creationId xmlns:a16="http://schemas.microsoft.com/office/drawing/2014/main" id="{F2385F43-5AD9-47E9-9F22-5582263B93B1}"/>
                  </a:ext>
                </a:extLst>
              </p:cNvPr>
              <p:cNvSpPr txBox="1">
                <a:spLocks noRot="1" noChangeAspect="1" noMove="1" noResize="1" noEditPoints="1" noAdjustHandles="1" noChangeArrowheads="1" noChangeShapeType="1" noTextEdit="1"/>
              </p:cNvSpPr>
              <p:nvPr/>
            </p:nvSpPr>
            <p:spPr>
              <a:xfrm>
                <a:off x="7355187" y="3508216"/>
                <a:ext cx="1852495" cy="646331"/>
              </a:xfrm>
              <a:prstGeom prst="rect">
                <a:avLst/>
              </a:prstGeom>
              <a:blipFill>
                <a:blip r:embed="rId4"/>
                <a:stretch>
                  <a:fillRect l="-2970" t="-4673" b="-13084"/>
                </a:stretch>
              </a:blipFill>
            </p:spPr>
            <p:txBody>
              <a:bodyPr/>
              <a:lstStyle/>
              <a:p>
                <a:r>
                  <a:rPr lang="en-SE">
                    <a:noFill/>
                  </a:rPr>
                  <a:t> </a:t>
                </a:r>
              </a:p>
            </p:txBody>
          </p:sp>
        </mc:Fallback>
      </mc:AlternateContent>
    </p:spTree>
    <p:extLst>
      <p:ext uri="{BB962C8B-B14F-4D97-AF65-F5344CB8AC3E}">
        <p14:creationId xmlns:p14="http://schemas.microsoft.com/office/powerpoint/2010/main" val="117191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D918-59E8-4033-A8D8-01EAD3DD330D}"/>
              </a:ext>
            </a:extLst>
          </p:cNvPr>
          <p:cNvSpPr>
            <a:spLocks noGrp="1"/>
          </p:cNvSpPr>
          <p:nvPr>
            <p:ph type="title"/>
          </p:nvPr>
        </p:nvSpPr>
        <p:spPr/>
        <p:txBody>
          <a:bodyPr/>
          <a:lstStyle/>
          <a:p>
            <a:r>
              <a:rPr lang="en-US" dirty="0"/>
              <a:t>Gradient Monte Carlo</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3D73DC-481C-4CE3-805C-790F34C1CE06}"/>
                  </a:ext>
                </a:extLst>
              </p:cNvPr>
              <p:cNvSpPr>
                <a:spLocks noGrp="1"/>
              </p:cNvSpPr>
              <p:nvPr>
                <p:ph idx="1"/>
              </p:nvPr>
            </p:nvSpPr>
            <p:spPr/>
            <p:txBody>
              <a:bodyPr/>
              <a:lstStyle/>
              <a:p>
                <a:r>
                  <a:rPr lang="en-US" dirty="0"/>
                  <a:t>Gradient Monte Carlo: Use MC target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𝑡</m:t>
                        </m:r>
                      </m:sub>
                    </m:sSub>
                  </m:oMath>
                </a14:m>
                <a:r>
                  <a:rPr lang="en-US" dirty="0"/>
                  <a:t> as unbiased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𝐺</m:t>
                        </m:r>
                      </m:e>
                      <m:sub>
                        <m:r>
                          <a:rPr lang="en-US" i="1" dirty="0">
                            <a:solidFill>
                              <a:srgbClr val="C00000"/>
                            </a:solidFill>
                            <a:latin typeface="Cambria Math" panose="02040503050406030204" pitchFamily="18" charset="0"/>
                          </a:rPr>
                          <m:t>𝑡</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Recall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𝑘</m:t>
                            </m:r>
                          </m:sup>
                        </m:sSup>
                      </m:e>
                    </m:nary>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Sub>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C53D73DC-481C-4CE3-805C-790F34C1CE06}"/>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B72CED1-28DE-4E62-99A3-E43BC7463EE4}"/>
              </a:ext>
            </a:extLst>
          </p:cNvPr>
          <p:cNvPicPr>
            <a:picLocks noChangeAspect="1"/>
          </p:cNvPicPr>
          <p:nvPr/>
        </p:nvPicPr>
        <p:blipFill>
          <a:blip r:embed="rId3"/>
          <a:stretch>
            <a:fillRect/>
          </a:stretch>
        </p:blipFill>
        <p:spPr>
          <a:xfrm>
            <a:off x="379197" y="3717032"/>
            <a:ext cx="8385606" cy="2952328"/>
          </a:xfrm>
          <a:prstGeom prst="rect">
            <a:avLst/>
          </a:prstGeom>
        </p:spPr>
      </p:pic>
    </p:spTree>
    <p:extLst>
      <p:ext uri="{BB962C8B-B14F-4D97-AF65-F5344CB8AC3E}">
        <p14:creationId xmlns:p14="http://schemas.microsoft.com/office/powerpoint/2010/main" val="1271325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657D-CED9-44A9-87B9-73C01B249108}"/>
              </a:ext>
            </a:extLst>
          </p:cNvPr>
          <p:cNvSpPr>
            <a:spLocks noGrp="1"/>
          </p:cNvSpPr>
          <p:nvPr>
            <p:ph type="title"/>
          </p:nvPr>
        </p:nvSpPr>
        <p:spPr/>
        <p:txBody>
          <a:bodyPr/>
          <a:lstStyle/>
          <a:p>
            <a:r>
              <a:rPr lang="en-US" dirty="0"/>
              <a:t>Semi-Gradient TD(0)</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092BAF-D5D0-4099-B4B9-E373ED54C3F6}"/>
                  </a:ext>
                </a:extLst>
              </p:cNvPr>
              <p:cNvSpPr>
                <a:spLocks noGrp="1"/>
              </p:cNvSpPr>
              <p:nvPr>
                <p:ph idx="1"/>
              </p:nvPr>
            </p:nvSpPr>
            <p:spPr>
              <a:xfrm>
                <a:off x="152400" y="980728"/>
                <a:ext cx="8839200" cy="2664296"/>
              </a:xfrm>
            </p:spPr>
            <p:txBody>
              <a:bodyPr>
                <a:normAutofit fontScale="55000" lnSpcReduction="20000"/>
              </a:bodyPr>
              <a:lstStyle/>
              <a:p>
                <a:r>
                  <a:rPr lang="en-US" dirty="0"/>
                  <a:t>Use TD 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oMath>
                </a14:m>
                <a:r>
                  <a:rPr lang="en-US" dirty="0"/>
                  <a:t> as biased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oMath>
                </a14:m>
                <a:r>
                  <a:rPr lang="en-US" dirty="0"/>
                  <a:t>.</a:t>
                </a:r>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𝛼</m:t>
                    </m:r>
                    <m:r>
                      <m:rPr>
                        <m:sty m:val="p"/>
                      </m:rPr>
                      <a:rPr lang="en-US"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e>
                      <m:sup>
                        <m:r>
                          <a:rPr lang="en-US" i="1">
                            <a:latin typeface="Cambria Math" panose="02040503050406030204" pitchFamily="18" charset="0"/>
                          </a:rPr>
                          <m:t>2</m:t>
                        </m:r>
                      </m:sup>
                    </m:sSup>
                    <m:r>
                      <a:rPr lang="en-US" b="0" i="1" smtClean="0">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smtClean="0">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pPr lvl="1"/>
                <a:r>
                  <a:rPr lang="en-US" dirty="0"/>
                  <a:t>Since </a:t>
                </a:r>
                <a14:m>
                  <m:oMath xmlns:m="http://schemas.openxmlformats.org/officeDocument/2006/math">
                    <m:r>
                      <m:rPr>
                        <m:sty m:val="p"/>
                      </m:rP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e>
                    </m:d>
                    <m:r>
                      <a:rPr lang="en-US" b="0" i="1" dirty="0" smtClean="0">
                        <a:latin typeface="Cambria Math" panose="02040503050406030204" pitchFamily="18" charset="0"/>
                      </a:rPr>
                      <m:t>≠0</m:t>
                    </m:r>
                  </m:oMath>
                </a14:m>
                <a:endParaRPr lang="en-US" dirty="0"/>
              </a:p>
              <a:p>
                <a:r>
                  <a:rPr lang="en-US" dirty="0"/>
                  <a:t>Semi-Gradient TD(0): use the semi-gradient as approximation to the real gradient</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𝑅</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𝛾</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𝑣</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oMath>
                </a14:m>
                <a:endParaRPr lang="en-US" dirty="0"/>
              </a:p>
              <a:p>
                <a:r>
                  <a:rPr lang="en-US" dirty="0"/>
                  <a:t>It may not converge to local minimum, but it converges faster than Gradient MC due to more frequent (per timestep instead of per episode) and less noisy updates.</a:t>
                </a:r>
              </a:p>
            </p:txBody>
          </p:sp>
        </mc:Choice>
        <mc:Fallback xmlns="">
          <p:sp>
            <p:nvSpPr>
              <p:cNvPr id="3" name="Content Placeholder 2">
                <a:extLst>
                  <a:ext uri="{FF2B5EF4-FFF2-40B4-BE49-F238E27FC236}">
                    <a16:creationId xmlns:a16="http://schemas.microsoft.com/office/drawing/2014/main" id="{22092BAF-D5D0-4099-B4B9-E373ED54C3F6}"/>
                  </a:ext>
                </a:extLst>
              </p:cNvPr>
              <p:cNvSpPr>
                <a:spLocks noGrp="1" noRot="1" noChangeAspect="1" noMove="1" noResize="1" noEditPoints="1" noAdjustHandles="1" noChangeArrowheads="1" noChangeShapeType="1" noTextEdit="1"/>
              </p:cNvSpPr>
              <p:nvPr>
                <p:ph idx="1"/>
              </p:nvPr>
            </p:nvSpPr>
            <p:spPr>
              <a:xfrm>
                <a:off x="152400" y="980728"/>
                <a:ext cx="8839200" cy="2664296"/>
              </a:xfrm>
              <a:blipFill>
                <a:blip r:embed="rId2"/>
                <a:stretch>
                  <a:fillRect l="-414" t="-3204"/>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AF7689C4-828E-4E51-A88A-7DA6D52E8AB4}"/>
              </a:ext>
            </a:extLst>
          </p:cNvPr>
          <p:cNvPicPr>
            <a:picLocks noChangeAspect="1"/>
          </p:cNvPicPr>
          <p:nvPr/>
        </p:nvPicPr>
        <p:blipFill>
          <a:blip r:embed="rId3"/>
          <a:stretch>
            <a:fillRect/>
          </a:stretch>
        </p:blipFill>
        <p:spPr>
          <a:xfrm>
            <a:off x="24421" y="3501008"/>
            <a:ext cx="6845786" cy="3285570"/>
          </a:xfrm>
          <a:prstGeom prst="rect">
            <a:avLst/>
          </a:prstGeom>
        </p:spPr>
      </p:pic>
      <p:pic>
        <p:nvPicPr>
          <p:cNvPr id="6" name="Picture 5">
            <a:extLst>
              <a:ext uri="{FF2B5EF4-FFF2-40B4-BE49-F238E27FC236}">
                <a16:creationId xmlns:a16="http://schemas.microsoft.com/office/drawing/2014/main" id="{3F40469A-F624-43C6-BAA6-CFF2FF726745}"/>
              </a:ext>
            </a:extLst>
          </p:cNvPr>
          <p:cNvPicPr>
            <a:picLocks noChangeAspect="1"/>
          </p:cNvPicPr>
          <p:nvPr/>
        </p:nvPicPr>
        <p:blipFill>
          <a:blip r:embed="rId4"/>
          <a:stretch>
            <a:fillRect/>
          </a:stretch>
        </p:blipFill>
        <p:spPr>
          <a:xfrm>
            <a:off x="5508104" y="4595825"/>
            <a:ext cx="3611475" cy="2162080"/>
          </a:xfrm>
          <a:prstGeom prst="rect">
            <a:avLst/>
          </a:prstGeom>
        </p:spPr>
      </p:pic>
    </p:spTree>
    <p:extLst>
      <p:ext uri="{BB962C8B-B14F-4D97-AF65-F5344CB8AC3E}">
        <p14:creationId xmlns:p14="http://schemas.microsoft.com/office/powerpoint/2010/main" val="662658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90DE-B9C2-4D9F-B6AF-DA8FD75289EE}"/>
              </a:ext>
            </a:extLst>
          </p:cNvPr>
          <p:cNvSpPr>
            <a:spLocks noGrp="1"/>
          </p:cNvSpPr>
          <p:nvPr>
            <p:ph type="title"/>
          </p:nvPr>
        </p:nvSpPr>
        <p:spPr/>
        <p:txBody>
          <a:bodyPr>
            <a:normAutofit/>
          </a:bodyPr>
          <a:lstStyle/>
          <a:p>
            <a:r>
              <a:rPr lang="en-US" dirty="0"/>
              <a:t>TD vs. </a:t>
            </a:r>
            <a:r>
              <a:rPr lang="en-US"/>
              <a:t>Supervised Learning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5FE5B-8D2C-4301-8159-87390FD679AF}"/>
                  </a:ext>
                </a:extLst>
              </p:cNvPr>
              <p:cNvSpPr>
                <a:spLocks noGrp="1"/>
              </p:cNvSpPr>
              <p:nvPr>
                <p:ph idx="1"/>
              </p:nvPr>
            </p:nvSpPr>
            <p:spPr/>
            <p:txBody>
              <a:bodyPr>
                <a:normAutofit fontScale="92500"/>
              </a:bodyPr>
              <a:lstStyle/>
              <a:p>
                <a:r>
                  <a:rPr lang="en-US" dirty="0"/>
                  <a:t>TD tries to learn parametrize value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b="1" dirty="0">
                            <a:latin typeface="Cambria Math" panose="02040503050406030204" pitchFamily="18" charset="0"/>
                          </a:rPr>
                          <m:t>𝐰</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b="1" dirty="0">
                        <a:latin typeface="Cambria Math" panose="02040503050406030204" pitchFamily="18" charset="0"/>
                      </a:rPr>
                      <m:t>𝐰</m:t>
                    </m:r>
                  </m:oMath>
                </a14:m>
                <a:r>
                  <a:rPr lang="en-US" dirty="0"/>
                  <a:t> is a set of weights)</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𝑆</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1" dirty="0">
                                <a:latin typeface="Cambria Math" panose="02040503050406030204" pitchFamily="18" charset="0"/>
                              </a:rPr>
                              <m:t>𝐰</m:t>
                            </m:r>
                            <m:r>
                              <a:rPr lang="en-US" b="0" i="1" dirty="0" smtClean="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3</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e>
                        </m:d>
                        <m:r>
                          <a:rPr lang="en-US" i="1">
                            <a:latin typeface="Cambria Math" panose="02040503050406030204" pitchFamily="18" charset="0"/>
                          </a:rPr>
                          <m:t>,…</m:t>
                        </m:r>
                      </m:e>
                    </m:d>
                  </m:oMath>
                </a14:m>
                <a:endParaRPr lang="en-US" dirty="0"/>
              </a:p>
              <a:p>
                <a:pPr lvl="1"/>
                <a:r>
                  <a:rPr lang="en-US" dirty="0"/>
                  <a:t>Target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b="1" dirty="0">
                        <a:latin typeface="Cambria Math" panose="02040503050406030204" pitchFamily="18" charset="0"/>
                      </a:rPr>
                      <m:t>𝐰</m:t>
                    </m:r>
                    <m:r>
                      <a:rPr lang="en-US" i="1" dirty="0">
                        <a:latin typeface="Cambria Math" panose="02040503050406030204" pitchFamily="18" charset="0"/>
                      </a:rPr>
                      <m:t>)</m:t>
                    </m:r>
                  </m:oMath>
                </a14:m>
                <a:r>
                  <a:rPr lang="en-US" dirty="0"/>
                  <a:t> depends on </a:t>
                </a:r>
                <a14:m>
                  <m:oMath xmlns:m="http://schemas.openxmlformats.org/officeDocument/2006/math">
                    <m:r>
                      <a:rPr lang="en-US" b="1" dirty="0">
                        <a:latin typeface="Cambria Math" panose="02040503050406030204" pitchFamily="18" charset="0"/>
                      </a:rPr>
                      <m:t>𝐰</m:t>
                    </m:r>
                  </m:oMath>
                </a14:m>
                <a:r>
                  <a:rPr lang="en-US" dirty="0"/>
                  <a:t>. (non </a:t>
                </a:r>
                <a:r>
                  <a:rPr lang="en-US" dirty="0" err="1"/>
                  <a:t>i.i.d</a:t>
                </a:r>
                <a:r>
                  <a:rPr lang="en-US" dirty="0"/>
                  <a:t>)</a:t>
                </a:r>
              </a:p>
              <a:p>
                <a:r>
                  <a:rPr lang="en-US" dirty="0"/>
                  <a:t>Compare with Supervised Learning, with fixed and given target (</a:t>
                </a:r>
                <a:r>
                  <a:rPr lang="en-US" dirty="0" err="1"/>
                  <a:t>i.i.d</a:t>
                </a:r>
                <a:r>
                  <a:rPr lang="en-US" dirty="0"/>
                  <a:t>)</a:t>
                </a:r>
              </a:p>
              <a:p>
                <a:pPr lvl="1"/>
                <a:r>
                  <a:rPr lang="en-US" dirty="0"/>
                  <a:t>Learn mapping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dirty="0">
                        <a:latin typeface="Cambria Math" panose="02040503050406030204" pitchFamily="18" charset="0"/>
                      </a:rPr>
                      <m:t>𝐰</m:t>
                    </m:r>
                    <m:r>
                      <a:rPr lang="en-US" b="0" i="1" smtClean="0">
                        <a:latin typeface="Cambria Math" panose="02040503050406030204" pitchFamily="18" charset="0"/>
                      </a:rPr>
                      <m:t>)</m:t>
                    </m:r>
                  </m:oMath>
                </a14:m>
                <a:r>
                  <a:rPr lang="en-US" dirty="0"/>
                  <a:t> from training dataset: </a:t>
                </a:r>
                <a14:m>
                  <m:oMath xmlns:m="http://schemas.openxmlformats.org/officeDocument/2006/math">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3</m:t>
                                </m:r>
                              </m:sub>
                            </m:sSub>
                          </m:e>
                        </m:d>
                        <m:r>
                          <a:rPr lang="en-US" i="1">
                            <a:latin typeface="Cambria Math" panose="02040503050406030204" pitchFamily="18" charset="0"/>
                          </a:rPr>
                          <m:t>…</m:t>
                        </m:r>
                      </m:e>
                    </m:d>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DA5FE5B-8D2C-4301-8159-87390FD679AF}"/>
                  </a:ext>
                </a:extLst>
              </p:cNvPr>
              <p:cNvSpPr>
                <a:spLocks noGrp="1" noRot="1" noChangeAspect="1" noMove="1" noResize="1" noEditPoints="1" noAdjustHandles="1" noChangeArrowheads="1" noChangeShapeType="1" noTextEdit="1"/>
              </p:cNvSpPr>
              <p:nvPr>
                <p:ph idx="1"/>
              </p:nvPr>
            </p:nvSpPr>
            <p:spPr>
              <a:blipFill>
                <a:blip r:embed="rId3"/>
                <a:stretch>
                  <a:fillRect l="-1481" t="-1553" b="-1434"/>
                </a:stretch>
              </a:blipFill>
            </p:spPr>
            <p:txBody>
              <a:bodyPr/>
              <a:lstStyle/>
              <a:p>
                <a:r>
                  <a:rPr lang="en-SE">
                    <a:noFill/>
                  </a:rPr>
                  <a:t> </a:t>
                </a:r>
              </a:p>
            </p:txBody>
          </p:sp>
        </mc:Fallback>
      </mc:AlternateContent>
    </p:spTree>
    <p:extLst>
      <p:ext uri="{BB962C8B-B14F-4D97-AF65-F5344CB8AC3E}">
        <p14:creationId xmlns:p14="http://schemas.microsoft.com/office/powerpoint/2010/main" val="2010438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F4C-6F08-4544-9F26-EC8BE082B17D}"/>
              </a:ext>
            </a:extLst>
          </p:cNvPr>
          <p:cNvSpPr>
            <a:spLocks noGrp="1"/>
          </p:cNvSpPr>
          <p:nvPr>
            <p:ph type="title"/>
          </p:nvPr>
        </p:nvSpPr>
        <p:spPr/>
        <p:txBody>
          <a:bodyPr/>
          <a:lstStyle/>
          <a:p>
            <a:r>
              <a:rPr lang="en-US" dirty="0"/>
              <a:t>TD w. Linear Function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7AA991-1D74-4AC1-8858-BBC05D037401}"/>
                  </a:ext>
                </a:extLst>
              </p:cNvPr>
              <p:cNvSpPr>
                <a:spLocks noGrp="1"/>
              </p:cNvSpPr>
              <p:nvPr>
                <p:ph idx="1"/>
              </p:nvPr>
            </p:nvSpPr>
            <p:spPr>
              <a:xfrm>
                <a:off x="152400" y="1285860"/>
                <a:ext cx="8839200" cy="5500718"/>
              </a:xfrm>
            </p:spPr>
            <p:txBody>
              <a:bodyPr>
                <a:normAutofit fontScale="70000" lnSpcReduction="20000"/>
              </a:bodyPr>
              <a:lstStyle/>
              <a:p>
                <a:r>
                  <a:rPr lang="en-US" dirty="0"/>
                  <a:t>For linear value function approximation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smtClean="0">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1" i="0">
                            <a:latin typeface="Cambria Math" panose="02040503050406030204" pitchFamily="18" charset="0"/>
                          </a:rPr>
                          <m:t>𝐰</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𝑇</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we have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b="0" i="1" smtClean="0">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p>
              <a:p>
                <a:pPr lvl="1"/>
                <a:r>
                  <a:rPr lang="en-US" dirty="0"/>
                  <a:t>e.g. for feature vector of size 2:</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𝑤</m:t>
                                  </m:r>
                                </m:e>
                                <m:sub>
                                  <m:r>
                                    <m:rPr>
                                      <m:brk m:alnAt="7"/>
                                    </m:rP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US" b="0" i="1" dirty="0">
                  <a:latin typeface="Cambria Math" panose="02040503050406030204" pitchFamily="18" charset="0"/>
                </a:endParaRPr>
              </a:p>
              <a:p>
                <a:pPr lvl="1"/>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b="1">
                                          <a:latin typeface="Cambria Math" panose="02040503050406030204" pitchFamily="18" charset="0"/>
                                        </a:rPr>
                                        <m:t>𝐰</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1</m:t>
                                  </m:r>
                                </m:sub>
                              </m:sSub>
                              <m:d>
                                <m:dPr>
                                  <m:ctrlPr>
                                    <a:rPr lang="en-US" i="1">
                                      <a:latin typeface="Cambria Math" panose="02040503050406030204" pitchFamily="18" charset="0"/>
                                    </a:rPr>
                                  </m:ctrlPr>
                                </m:dPr>
                                <m:e>
                                  <m:r>
                                    <m:rPr>
                                      <m:brk m:alnAt="7"/>
                                    </m:rPr>
                                    <a:rPr lang="en-US" i="1">
                                      <a:latin typeface="Cambria Math" panose="02040503050406030204" pitchFamily="18" charset="0"/>
                                    </a:rPr>
                                    <m:t>𝑠</m:t>
                                  </m:r>
                                </m:e>
                              </m:d>
                            </m:e>
                          </m:m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𝑠</m:t>
                                  </m:r>
                                </m:e>
                              </m:d>
                            </m:e>
                          </m:mr>
                        </m:m>
                      </m:e>
                    </m:d>
                  </m:oMath>
                </a14:m>
                <a:endParaRPr lang="en-US" dirty="0"/>
              </a:p>
              <a:p>
                <a:r>
                  <a:rPr lang="en-US" dirty="0"/>
                  <a:t>Semi-gradient TD: </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pPr lvl="1"/>
                <a:r>
                  <a:rPr lang="en-US" dirty="0"/>
                  <a:t>Weight update = step size </a:t>
                </a:r>
                <a14:m>
                  <m:oMath xmlns:m="http://schemas.openxmlformats.org/officeDocument/2006/math">
                    <m:r>
                      <a:rPr lang="en-US" b="0" i="1" smtClean="0">
                        <a:latin typeface="Cambria Math" panose="02040503050406030204" pitchFamily="18" charset="0"/>
                      </a:rPr>
                      <m:t>×</m:t>
                    </m:r>
                  </m:oMath>
                </a14:m>
                <a:r>
                  <a:rPr lang="en-US" dirty="0"/>
                  <a:t> TD error </a:t>
                </a:r>
                <a14:m>
                  <m:oMath xmlns:m="http://schemas.openxmlformats.org/officeDocument/2006/math">
                    <m:r>
                      <a:rPr lang="en-US" i="1">
                        <a:latin typeface="Cambria Math" panose="02040503050406030204" pitchFamily="18" charset="0"/>
                      </a:rPr>
                      <m:t>×</m:t>
                    </m:r>
                  </m:oMath>
                </a14:m>
                <a:r>
                  <a:rPr lang="en-US" dirty="0"/>
                  <a:t> feature value</a:t>
                </a:r>
              </a:p>
              <a:p>
                <a:r>
                  <a:rPr lang="en-US" dirty="0"/>
                  <a:t>A theorem relating Linear TD’s fixed-point and minimum of Value Error:</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1" i="0">
                                <a:latin typeface="Cambria Math" panose="02040503050406030204" pitchFamily="18" charset="0"/>
                              </a:rPr>
                              <m:t>𝐰</m:t>
                            </m:r>
                          </m:e>
                          <m:sub>
                            <m:r>
                              <a:rPr lang="en-US" b="0" i="1" smtClean="0">
                                <a:latin typeface="Cambria Math" panose="02040503050406030204" pitchFamily="18" charset="0"/>
                              </a:rPr>
                              <m:t>𝑇𝐷</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𝛾</m:t>
                        </m:r>
                      </m:den>
                    </m:f>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𝐰</m:t>
                            </m:r>
                          </m:lim>
                        </m:limLow>
                      </m:fName>
                      <m:e>
                        <m:acc>
                          <m:accPr>
                            <m:chr m:val="̅"/>
                            <m:ctrlPr>
                              <a:rPr lang="en-US" i="1">
                                <a:latin typeface="Cambria Math" panose="02040503050406030204" pitchFamily="18" charset="0"/>
                              </a:rPr>
                            </m:ctrlPr>
                          </m:accPr>
                          <m:e>
                            <m:r>
                              <a:rPr lang="en-US" i="1">
                                <a:latin typeface="Cambria Math" panose="02040503050406030204" pitchFamily="18" charset="0"/>
                              </a:rPr>
                              <m:t>𝑉𝐸</m:t>
                            </m:r>
                          </m:e>
                        </m:acc>
                        <m:r>
                          <a:rPr lang="en-US" i="1">
                            <a:latin typeface="Cambria Math" panose="02040503050406030204" pitchFamily="18" charset="0"/>
                          </a:rPr>
                          <m:t>(</m:t>
                        </m:r>
                        <m:r>
                          <a:rPr lang="en-US" b="1" i="0">
                            <a:latin typeface="Cambria Math" panose="02040503050406030204" pitchFamily="18" charset="0"/>
                          </a:rPr>
                          <m:t>𝐰</m:t>
                        </m:r>
                        <m:r>
                          <a:rPr lang="en-US" i="1">
                            <a:latin typeface="Cambria Math" panose="02040503050406030204" pitchFamily="18" charset="0"/>
                          </a:rPr>
                          <m:t>)</m:t>
                        </m:r>
                      </m:e>
                    </m:func>
                  </m:oMath>
                </a14:m>
                <a:endParaRPr lang="en-US" dirty="0"/>
              </a:p>
              <a:p>
                <a:pPr lvl="1"/>
                <a:endParaRPr lang="en-US" dirty="0"/>
              </a:p>
              <a:p>
                <a:endParaRPr lang="en-SE" dirty="0"/>
              </a:p>
            </p:txBody>
          </p:sp>
        </mc:Choice>
        <mc:Fallback xmlns="">
          <p:sp>
            <p:nvSpPr>
              <p:cNvPr id="3" name="Content Placeholder 2">
                <a:extLst>
                  <a:ext uri="{FF2B5EF4-FFF2-40B4-BE49-F238E27FC236}">
                    <a16:creationId xmlns:a16="http://schemas.microsoft.com/office/drawing/2014/main" id="{EA7AA991-1D74-4AC1-8858-BBC05D037401}"/>
                  </a:ext>
                </a:extLst>
              </p:cNvPr>
              <p:cNvSpPr>
                <a:spLocks noGrp="1" noRot="1" noChangeAspect="1" noMove="1" noResize="1" noEditPoints="1" noAdjustHandles="1" noChangeArrowheads="1" noChangeShapeType="1" noTextEdit="1"/>
              </p:cNvSpPr>
              <p:nvPr>
                <p:ph idx="1"/>
              </p:nvPr>
            </p:nvSpPr>
            <p:spPr>
              <a:xfrm>
                <a:off x="152400" y="1285860"/>
                <a:ext cx="8839200" cy="5500718"/>
              </a:xfrm>
              <a:blipFill>
                <a:blip r:embed="rId3"/>
                <a:stretch>
                  <a:fillRect l="-759" t="-1885"/>
                </a:stretch>
              </a:blipFill>
            </p:spPr>
            <p:txBody>
              <a:bodyPr/>
              <a:lstStyle/>
              <a:p>
                <a:r>
                  <a:rPr lang="en-SE">
                    <a:noFill/>
                  </a:rPr>
                  <a:t> </a:t>
                </a:r>
              </a:p>
            </p:txBody>
          </p:sp>
        </mc:Fallback>
      </mc:AlternateContent>
    </p:spTree>
    <p:extLst>
      <p:ext uri="{BB962C8B-B14F-4D97-AF65-F5344CB8AC3E}">
        <p14:creationId xmlns:p14="http://schemas.microsoft.com/office/powerpoint/2010/main" val="3781964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03E8-8263-4B49-BA20-145EF9AC8924}"/>
              </a:ext>
            </a:extLst>
          </p:cNvPr>
          <p:cNvSpPr>
            <a:spLocks noGrp="1"/>
          </p:cNvSpPr>
          <p:nvPr>
            <p:ph type="title"/>
          </p:nvPr>
        </p:nvSpPr>
        <p:spPr/>
        <p:txBody>
          <a:bodyPr/>
          <a:lstStyle/>
          <a:p>
            <a:r>
              <a:rPr lang="en-US" dirty="0"/>
              <a:t>Tabular TD is a Special Case of Linear 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9F99D-9B38-4E61-A552-8E081090857D}"/>
                  </a:ext>
                </a:extLst>
              </p:cNvPr>
              <p:cNvSpPr>
                <a:spLocks noGrp="1"/>
              </p:cNvSpPr>
              <p:nvPr>
                <p:ph idx="1"/>
              </p:nvPr>
            </p:nvSpPr>
            <p:spPr>
              <a:xfrm>
                <a:off x="152400" y="1285860"/>
                <a:ext cx="8839200" cy="5671532"/>
              </a:xfrm>
            </p:spPr>
            <p:txBody>
              <a:bodyPr>
                <a:normAutofit fontScale="70000" lnSpcReduction="20000"/>
              </a:bodyPr>
              <a:lstStyle/>
              <a:p>
                <a:r>
                  <a:rPr lang="en-US" dirty="0"/>
                  <a:t>For Tabular TD, feature vector is one-hot encoding of states: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…0 1 0 …0</m:t>
                            </m:r>
                          </m:e>
                        </m:d>
                      </m:e>
                      <m:sup>
                        <m:r>
                          <a:rPr lang="en-US" i="1">
                            <a:latin typeface="Cambria Math" panose="02040503050406030204" pitchFamily="18" charset="0"/>
                          </a:rPr>
                          <m:t>𝑇</m:t>
                        </m:r>
                      </m:sup>
                    </m:sSup>
                  </m:oMath>
                </a14:m>
                <a:r>
                  <a:rPr lang="en-US" dirty="0"/>
                  <a:t>, with </a:t>
                </a:r>
                <a14:m>
                  <m:oMath xmlns:m="http://schemas.openxmlformats.org/officeDocument/2006/math">
                    <m:r>
                      <a:rPr lang="en-US" i="1">
                        <a:latin typeface="Cambria Math" panose="02040503050406030204" pitchFamily="18" charset="0"/>
                      </a:rPr>
                      <m:t>1</m:t>
                    </m:r>
                  </m:oMath>
                </a14:m>
                <a:r>
                  <a:rPr lang="en-US" dirty="0"/>
                  <a:t>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element and </a:t>
                </a:r>
                <a14:m>
                  <m:oMath xmlns:m="http://schemas.openxmlformats.org/officeDocument/2006/math">
                    <m:r>
                      <a:rPr lang="en-US" b="0" i="1" smtClean="0">
                        <a:latin typeface="Cambria Math" panose="02040503050406030204" pitchFamily="18" charset="0"/>
                      </a:rPr>
                      <m:t>0</m:t>
                    </m:r>
                  </m:oMath>
                </a14:m>
                <a:r>
                  <a:rPr lang="en-US" dirty="0"/>
                  <a:t> for all others. This assigns a value to each individual state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e.g., for 2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t>, we have 2 features: </a:t>
                </a:r>
                <a14:m>
                  <m:oMath xmlns:m="http://schemas.openxmlformats.org/officeDocument/2006/math">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r>
                      <a:rPr lang="en-US" b="1">
                        <a:latin typeface="Cambria Math" panose="02040503050406030204" pitchFamily="18" charset="0"/>
                      </a:rPr>
                      <m:t>𝐱</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m:t>
                              </m:r>
                            </m:e>
                          </m:mr>
                          <m:mr>
                            <m:e>
                              <m:r>
                                <a:rPr lang="en-US" i="1">
                                  <a:latin typeface="Cambria Math" panose="02040503050406030204" pitchFamily="18" charset="0"/>
                                </a:rPr>
                                <m:t>1</m:t>
                              </m:r>
                            </m:e>
                          </m:mr>
                        </m:m>
                      </m:e>
                    </m:d>
                  </m:oMath>
                </a14:m>
                <a:endParaRPr lang="en-US" b="0"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a:latin typeface="Cambria Math" panose="02040503050406030204" pitchFamily="18" charset="0"/>
                      </a:rPr>
                      <m:t>𝐱</m:t>
                    </m:r>
                    <m:d>
                      <m:dPr>
                        <m:ctrlPr>
                          <a:rPr lang="en-US" b="1"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𝑤</m:t>
                                  </m:r>
                                </m:e>
                                <m:sub>
                                  <m:r>
                                    <m:rPr>
                                      <m:brk m:alnAt="7"/>
                                    </m:rP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r>
                  <a:rPr lang="en-US" dirty="0"/>
                  <a:t>Semi-gradient TD becomes:</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𝛼</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𝑣</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e>
                    </m:d>
                    <m:r>
                      <a:rPr lang="en-US" i="1">
                        <a:latin typeface="Cambria Math" panose="02040503050406030204" pitchFamily="18" charset="0"/>
                      </a:rPr>
                      <m:t>⋅1</m:t>
                    </m:r>
                  </m:oMath>
                </a14:m>
                <a:endParaRPr lang="en-US" dirty="0"/>
              </a:p>
              <a:p>
                <a:pPr lvl="1"/>
                <a:r>
                  <a:rPr lang="en-US" dirty="0"/>
                  <a:t>Same as Tabular TD: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endParaRPr lang="en-US" dirty="0"/>
              </a:p>
              <a:p>
                <a:r>
                  <a:rPr lang="en-US" dirty="0"/>
                  <a:t>Similarly, tabular MC is a special case of Linear Gradient MC.</a:t>
                </a:r>
                <a:endParaRPr lang="en-SE" dirty="0"/>
              </a:p>
            </p:txBody>
          </p:sp>
        </mc:Choice>
        <mc:Fallback xmlns="">
          <p:sp>
            <p:nvSpPr>
              <p:cNvPr id="3" name="Content Placeholder 2">
                <a:extLst>
                  <a:ext uri="{FF2B5EF4-FFF2-40B4-BE49-F238E27FC236}">
                    <a16:creationId xmlns:a16="http://schemas.microsoft.com/office/drawing/2014/main" id="{5789F99D-9B38-4E61-A552-8E081090857D}"/>
                  </a:ext>
                </a:extLst>
              </p:cNvPr>
              <p:cNvSpPr>
                <a:spLocks noGrp="1" noRot="1" noChangeAspect="1" noMove="1" noResize="1" noEditPoints="1" noAdjustHandles="1" noChangeArrowheads="1" noChangeShapeType="1" noTextEdit="1"/>
              </p:cNvSpPr>
              <p:nvPr>
                <p:ph idx="1"/>
              </p:nvPr>
            </p:nvSpPr>
            <p:spPr>
              <a:xfrm>
                <a:off x="152400" y="1285860"/>
                <a:ext cx="8839200" cy="5671532"/>
              </a:xfrm>
              <a:blipFill>
                <a:blip r:embed="rId2"/>
                <a:stretch>
                  <a:fillRect l="-759" t="-1828"/>
                </a:stretch>
              </a:blipFill>
            </p:spPr>
            <p:txBody>
              <a:bodyPr/>
              <a:lstStyle/>
              <a:p>
                <a:r>
                  <a:rPr lang="en-SE">
                    <a:noFill/>
                  </a:rPr>
                  <a:t> </a:t>
                </a:r>
              </a:p>
            </p:txBody>
          </p:sp>
        </mc:Fallback>
      </mc:AlternateContent>
    </p:spTree>
    <p:extLst>
      <p:ext uri="{BB962C8B-B14F-4D97-AF65-F5344CB8AC3E}">
        <p14:creationId xmlns:p14="http://schemas.microsoft.com/office/powerpoint/2010/main" val="3288558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493D-848E-4B2E-AD2C-A4B0CAC1EF00}"/>
              </a:ext>
            </a:extLst>
          </p:cNvPr>
          <p:cNvSpPr>
            <a:spLocks noGrp="1"/>
          </p:cNvSpPr>
          <p:nvPr>
            <p:ph type="title"/>
          </p:nvPr>
        </p:nvSpPr>
        <p:spPr/>
        <p:txBody>
          <a:bodyPr>
            <a:normAutofit fontScale="90000"/>
          </a:bodyPr>
          <a:lstStyle/>
          <a:p>
            <a:r>
              <a:rPr lang="en-US" dirty="0"/>
              <a:t>CH10 On-policy Control with Approximation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42929-459F-4C54-A5ED-7FFDF39956AF}"/>
                  </a:ext>
                </a:extLst>
              </p:cNvPr>
              <p:cNvSpPr>
                <a:spLocks noGrp="1"/>
              </p:cNvSpPr>
              <p:nvPr>
                <p:ph idx="1"/>
              </p:nvPr>
            </p:nvSpPr>
            <p:spPr>
              <a:xfrm>
                <a:off x="152400" y="1285860"/>
                <a:ext cx="4366136" cy="5207015"/>
              </a:xfrm>
            </p:spPr>
            <p:txBody>
              <a:bodyPr>
                <a:normAutofit fontScale="92500" lnSpcReduction="10000"/>
              </a:bodyPr>
              <a:lstStyle/>
              <a:p>
                <a:r>
                  <a:rPr lang="en-US" dirty="0">
                    <a:solidFill>
                      <a:schemeClr val="tx1"/>
                    </a:solidFill>
                  </a:rPr>
                  <a:t>Top: Generalized Policy Iteration (GPI) for tabular setting, updating </a:t>
                </a:r>
                <a14:m>
                  <m:oMath xmlns:m="http://schemas.openxmlformats.org/officeDocument/2006/math">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for each </a:t>
                </a:r>
                <a14:m>
                  <m:oMath xmlns:m="http://schemas.openxmlformats.org/officeDocument/2006/math">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oMath>
                </a14:m>
                <a:r>
                  <a:rPr lang="en-US" dirty="0">
                    <a:solidFill>
                      <a:schemeClr val="tx1"/>
                    </a:solidFill>
                  </a:rPr>
                  <a:t> in each iteration.</a:t>
                </a:r>
              </a:p>
              <a:p>
                <a:r>
                  <a:rPr lang="en-US" dirty="0">
                    <a:solidFill>
                      <a:schemeClr val="tx1"/>
                    </a:solidFill>
                  </a:rPr>
                  <a:t>Bottom: GPI for function  approximation setting, updating </a:t>
                </a:r>
                <a14:m>
                  <m:oMath xmlns:m="http://schemas.openxmlformats.org/officeDocument/2006/math">
                    <m:r>
                      <a:rPr lang="en-US" b="1">
                        <a:solidFill>
                          <a:schemeClr val="tx1"/>
                        </a:solidFill>
                        <a:latin typeface="Cambria Math" panose="02040503050406030204" pitchFamily="18" charset="0"/>
                      </a:rPr>
                      <m:t>𝐰</m:t>
                    </m:r>
                  </m:oMath>
                </a14:m>
                <a:r>
                  <a:rPr lang="en-US" dirty="0">
                    <a:solidFill>
                      <a:schemeClr val="tx1"/>
                    </a:solidFill>
                  </a:rPr>
                  <a:t> in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𝑞</m:t>
                        </m:r>
                      </m:e>
                    </m:acc>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b="1">
                            <a:solidFill>
                              <a:schemeClr val="tx1"/>
                            </a:solidFill>
                            <a:latin typeface="Cambria Math" panose="02040503050406030204" pitchFamily="18" charset="0"/>
                          </a:rPr>
                          <m:t>𝐰</m:t>
                        </m:r>
                      </m:e>
                    </m:d>
                  </m:oMath>
                </a14:m>
                <a:r>
                  <a:rPr lang="en-US" dirty="0">
                    <a:solidFill>
                      <a:schemeClr val="tx1"/>
                    </a:solidFill>
                  </a:rPr>
                  <a:t> for any </a:t>
                </a:r>
                <a14:m>
                  <m:oMath xmlns:m="http://schemas.openxmlformats.org/officeDocument/2006/math">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oMath>
                </a14:m>
                <a:r>
                  <a:rPr lang="en-US" dirty="0">
                    <a:solidFill>
                      <a:schemeClr val="tx1"/>
                    </a:solidFill>
                  </a:rPr>
                  <a:t> in each iteration</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CD042929-459F-4C54-A5ED-7FFDF39956AF}"/>
                  </a:ext>
                </a:extLst>
              </p:cNvPr>
              <p:cNvSpPr>
                <a:spLocks noGrp="1" noRot="1" noChangeAspect="1" noMove="1" noResize="1" noEditPoints="1" noAdjustHandles="1" noChangeArrowheads="1" noChangeShapeType="1" noTextEdit="1"/>
              </p:cNvSpPr>
              <p:nvPr>
                <p:ph idx="1"/>
              </p:nvPr>
            </p:nvSpPr>
            <p:spPr>
              <a:xfrm>
                <a:off x="152400" y="1285860"/>
                <a:ext cx="4366136" cy="5207015"/>
              </a:xfrm>
              <a:blipFill>
                <a:blip r:embed="rId2"/>
                <a:stretch>
                  <a:fillRect l="-2793" t="-2342" r="-5866"/>
                </a:stretch>
              </a:blipFill>
            </p:spPr>
            <p:txBody>
              <a:bodyPr/>
              <a:lstStyle/>
              <a:p>
                <a:r>
                  <a:rPr lang="en-SE">
                    <a:noFill/>
                  </a:rPr>
                  <a:t> </a:t>
                </a:r>
              </a:p>
            </p:txBody>
          </p:sp>
        </mc:Fallback>
      </mc:AlternateContent>
      <p:pic>
        <p:nvPicPr>
          <p:cNvPr id="4" name="Picture 3">
            <a:extLst>
              <a:ext uri="{FF2B5EF4-FFF2-40B4-BE49-F238E27FC236}">
                <a16:creationId xmlns:a16="http://schemas.microsoft.com/office/drawing/2014/main" id="{CCCDAA94-C0A3-4219-B909-438CFA8F5A36}"/>
              </a:ext>
            </a:extLst>
          </p:cNvPr>
          <p:cNvPicPr>
            <a:picLocks noChangeAspect="1"/>
          </p:cNvPicPr>
          <p:nvPr/>
        </p:nvPicPr>
        <p:blipFill>
          <a:blip r:embed="rId3"/>
          <a:stretch>
            <a:fillRect/>
          </a:stretch>
        </p:blipFill>
        <p:spPr>
          <a:xfrm>
            <a:off x="4572000" y="3889367"/>
            <a:ext cx="4381747" cy="2704217"/>
          </a:xfrm>
          <a:prstGeom prst="rect">
            <a:avLst/>
          </a:prstGeom>
        </p:spPr>
      </p:pic>
      <p:pic>
        <p:nvPicPr>
          <p:cNvPr id="5" name="Picture 4">
            <a:extLst>
              <a:ext uri="{FF2B5EF4-FFF2-40B4-BE49-F238E27FC236}">
                <a16:creationId xmlns:a16="http://schemas.microsoft.com/office/drawing/2014/main" id="{B5F0761D-14CF-4CD2-9063-B8174A4D72C3}"/>
              </a:ext>
            </a:extLst>
          </p:cNvPr>
          <p:cNvPicPr>
            <a:picLocks noChangeAspect="1"/>
          </p:cNvPicPr>
          <p:nvPr/>
        </p:nvPicPr>
        <p:blipFill>
          <a:blip r:embed="rId4"/>
          <a:stretch>
            <a:fillRect/>
          </a:stretch>
        </p:blipFill>
        <p:spPr>
          <a:xfrm>
            <a:off x="4625465" y="980728"/>
            <a:ext cx="4323357" cy="2704217"/>
          </a:xfrm>
          <a:prstGeom prst="rect">
            <a:avLst/>
          </a:prstGeom>
        </p:spPr>
      </p:pic>
    </p:spTree>
    <p:extLst>
      <p:ext uri="{BB962C8B-B14F-4D97-AF65-F5344CB8AC3E}">
        <p14:creationId xmlns:p14="http://schemas.microsoft.com/office/powerpoint/2010/main" val="474416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3DD2-8852-4269-9157-DDC3A8895C44}"/>
              </a:ext>
            </a:extLst>
          </p:cNvPr>
          <p:cNvSpPr>
            <a:spLocks noGrp="1"/>
          </p:cNvSpPr>
          <p:nvPr>
            <p:ph type="title"/>
          </p:nvPr>
        </p:nvSpPr>
        <p:spPr/>
        <p:txBody>
          <a:bodyPr>
            <a:normAutofit fontScale="90000"/>
          </a:bodyPr>
          <a:lstStyle/>
          <a:p>
            <a:r>
              <a:rPr lang="en-US" dirty="0"/>
              <a:t>Action Value Function Update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FDCF7-BF81-4761-A1E4-B7DDB2B418E2}"/>
                  </a:ext>
                </a:extLst>
              </p:cNvPr>
              <p:cNvSpPr>
                <a:spLocks noGrp="1"/>
              </p:cNvSpPr>
              <p:nvPr>
                <p:ph idx="1"/>
              </p:nvPr>
            </p:nvSpPr>
            <p:spPr>
              <a:xfrm>
                <a:off x="152400" y="1022688"/>
                <a:ext cx="9172128" cy="5835312"/>
              </a:xfrm>
            </p:spPr>
            <p:txBody>
              <a:bodyPr>
                <a:normAutofit fontScale="70000" lnSpcReduction="20000"/>
              </a:bodyPr>
              <a:lstStyle/>
              <a:p>
                <a:r>
                  <a:rPr lang="en-US" dirty="0"/>
                  <a:t>Recall </a:t>
                </a:r>
                <a:r>
                  <a:rPr lang="en-US" dirty="0" err="1"/>
                  <a:t>Sarsa</a:t>
                </a:r>
                <a:r>
                  <a:rPr lang="en-US" dirty="0"/>
                  <a:t>: </a:t>
                </a:r>
              </a:p>
              <a:p>
                <a:pPr lvl="1"/>
                <a14:m>
                  <m:oMath xmlns:m="http://schemas.openxmlformats.org/officeDocument/2006/math">
                    <m:r>
                      <a:rPr lang="en-US" i="1" smtClean="0">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r>
                      <a:rPr lang="en-US" i="1" smtClean="0">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𝑄</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𝑡</m:t>
                            </m:r>
                          </m:sub>
                        </m:sSub>
                      </m:e>
                    </m:d>
                    <m:r>
                      <a:rPr lang="en-US" i="1">
                        <a:solidFill>
                          <a:schemeClr val="tx1"/>
                        </a:solidFill>
                        <a:latin typeface="Cambria Math" panose="02040503050406030204" pitchFamily="18" charset="0"/>
                      </a:rPr>
                      <m:t>)</m:t>
                    </m:r>
                  </m:oMath>
                </a14:m>
                <a:endParaRPr lang="en-US" dirty="0">
                  <a:solidFill>
                    <a:schemeClr val="tx1"/>
                  </a:solidFill>
                </a:endParaRPr>
              </a:p>
              <a:p>
                <a:r>
                  <a:rPr lang="en-US" dirty="0"/>
                  <a:t>Semi-Gradient </a:t>
                </a:r>
                <a:r>
                  <a:rPr lang="en-US" dirty="0" err="1"/>
                  <a:t>Sarsa</a:t>
                </a:r>
                <a:r>
                  <a:rPr lang="en-US" dirty="0"/>
                  <a:t> w. function approximation: </a:t>
                </a:r>
              </a:p>
              <a:p>
                <a:pPr lvl="1"/>
                <a14:m>
                  <m:oMath xmlns:m="http://schemas.openxmlformats.org/officeDocument/2006/math">
                    <m:r>
                      <a:rPr lang="en-US" b="1" i="0">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dirty="0" smtClean="0">
                            <a:solidFill>
                              <a:srgbClr val="C00000"/>
                            </a:solidFill>
                            <a:latin typeface="Cambria Math" panose="02040503050406030204" pitchFamily="18" charset="0"/>
                          </a:rPr>
                        </m:ctrlPr>
                      </m:dPr>
                      <m:e>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𝑆</m:t>
                            </m:r>
                          </m:e>
                          <m:sub>
                            <m:r>
                              <a:rPr lang="en-US" i="1" dirty="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panose="02040503050406030204" pitchFamily="18" charset="0"/>
                              </a:rPr>
                              <m:t>𝐴</m:t>
                            </m:r>
                          </m:e>
                          <m:sub>
                            <m:r>
                              <a:rPr lang="en-US" b="0" i="1" dirty="0" smtClean="0">
                                <a:solidFill>
                                  <a:srgbClr val="C00000"/>
                                </a:solidFill>
                                <a:latin typeface="Cambria Math" panose="02040503050406030204" pitchFamily="18" charset="0"/>
                              </a:rPr>
                              <m:t>𝑡</m:t>
                            </m:r>
                            <m:r>
                              <a:rPr lang="en-US" i="1" dirty="0">
                                <a:solidFill>
                                  <a:srgbClr val="C00000"/>
                                </a:solidFill>
                                <a:latin typeface="Cambria Math" panose="02040503050406030204" pitchFamily="18" charset="0"/>
                              </a:rPr>
                              <m:t>+1</m:t>
                            </m:r>
                          </m:sub>
                        </m:sSub>
                        <m:r>
                          <a:rPr lang="en-US" b="0" i="1" dirty="0"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r>
                      <a:rPr lang="en-US" i="1">
                        <a:solidFill>
                          <a:srgbClr val="C00000"/>
                        </a:solidFill>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𝑆</m:t>
                            </m:r>
                          </m:e>
                          <m:sub>
                            <m:r>
                              <a:rPr lang="en-US" b="0" i="1" smtClean="0">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𝐴</m:t>
                            </m:r>
                          </m:e>
                          <m:sub>
                            <m:r>
                              <a:rPr lang="en-US" b="0" i="1" smtClean="0">
                                <a:solidFill>
                                  <a:srgbClr val="C00000"/>
                                </a:solidFill>
                                <a:latin typeface="Cambria Math" panose="02040503050406030204" pitchFamily="18" charset="0"/>
                              </a:rPr>
                              <m:t>𝑡</m:t>
                            </m:r>
                          </m:sub>
                        </m:sSub>
                        <m:r>
                          <a:rPr lang="en-US" b="0" i="1" smtClean="0">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solidFill>
                    <a:schemeClr val="tx1"/>
                  </a:solidFill>
                </a:endParaRPr>
              </a:p>
              <a:p>
                <a:r>
                  <a:rPr lang="en-US" dirty="0"/>
                  <a:t>Recall Expected </a:t>
                </a:r>
                <a:r>
                  <a:rPr lang="en-US" dirty="0" err="1"/>
                  <a:t>Sarsa</a:t>
                </a:r>
                <a:r>
                  <a:rPr lang="en-US" dirty="0"/>
                  <a:t>:</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r>
                          <m:rPr>
                            <m:brk m:alnAt="7"/>
                          </m:rP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nary>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Expected </a:t>
                </a:r>
                <a:r>
                  <a:rPr lang="en-US" dirty="0" err="1"/>
                  <a:t>Sarsa</a:t>
                </a:r>
                <a:r>
                  <a:rPr lang="en-US" dirty="0"/>
                  <a:t>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solidFill>
                              <a:srgbClr val="C00000"/>
                            </a:solidFill>
                            <a:latin typeface="Cambria Math" panose="02040503050406030204" pitchFamily="18" charset="0"/>
                          </a:rPr>
                        </m:ctrlPr>
                      </m:naryPr>
                      <m:sub>
                        <m:sSup>
                          <m:sSupPr>
                            <m:ctrlPr>
                              <a:rPr lang="en-US" i="1">
                                <a:solidFill>
                                  <a:srgbClr val="C00000"/>
                                </a:solidFill>
                                <a:latin typeface="Cambria Math" panose="02040503050406030204" pitchFamily="18" charset="0"/>
                              </a:rPr>
                            </m:ctrlPr>
                          </m:sSupPr>
                          <m:e>
                            <m:r>
                              <m:rPr>
                                <m:brk m:alnAt="7"/>
                              </m:rP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e>
                        </m:d>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Recall QL:</a:t>
                </a:r>
              </a:p>
              <a:p>
                <a:pPr lvl="1"/>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lim>
                        </m:limLow>
                      </m:fName>
                      <m:e>
                        <m:r>
                          <a:rPr lang="en-US" i="1">
                            <a:solidFill>
                              <a:srgbClr val="C00000"/>
                            </a:solidFill>
                            <a:latin typeface="Cambria Math" panose="02040503050406030204" pitchFamily="18" charset="0"/>
                          </a:rPr>
                          <m:t>𝑄</m:t>
                        </m:r>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𝑎</m:t>
                            </m:r>
                            <m:r>
                              <a:rPr lang="en-US" i="1">
                                <a:solidFill>
                                  <a:srgbClr val="C00000"/>
                                </a:solidFill>
                                <a:latin typeface="Cambria Math" panose="02040503050406030204" pitchFamily="18" charset="0"/>
                              </a:rPr>
                              <m:t>′</m:t>
                            </m:r>
                          </m:e>
                        </m:d>
                      </m:e>
                    </m:func>
                    <m:r>
                      <a:rPr lang="en-US" i="1">
                        <a:latin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e>
                    </m:d>
                    <m:r>
                      <a:rPr lang="en-US" i="1">
                        <a:latin typeface="Cambria Math" panose="02040503050406030204" pitchFamily="18" charset="0"/>
                      </a:rPr>
                      <m:t>)</m:t>
                    </m:r>
                  </m:oMath>
                </a14:m>
                <a:endParaRPr lang="en-US" dirty="0"/>
              </a:p>
              <a:p>
                <a:r>
                  <a:rPr lang="en-US" dirty="0"/>
                  <a:t>Semi-Gradient QL w. Function Approximation:</a:t>
                </a:r>
              </a:p>
              <a:p>
                <a:pPr lvl="1"/>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r>
                      <a:rPr lang="en-US" i="1">
                        <a:latin typeface="Cambria Math" panose="02040503050406030204" pitchFamily="18" charset="0"/>
                      </a:rPr>
                      <m:t>+</m:t>
                    </m:r>
                    <m:r>
                      <a:rPr lang="en-US" i="1">
                        <a:latin typeface="Cambria Math" panose="02040503050406030204" pitchFamily="18" charset="0"/>
                      </a:rPr>
                      <m:t>𝛼</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func>
                      <m:funcPr>
                        <m:ctrlPr>
                          <a:rPr lang="en-US" i="1">
                            <a:solidFill>
                              <a:srgbClr val="C00000"/>
                            </a:solidFill>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lim>
                        </m:limLow>
                      </m:fName>
                      <m:e>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smtClean="0">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𝑎</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e>
                    </m:fun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b="1">
                            <a:latin typeface="Cambria Math" panose="02040503050406030204" pitchFamily="18" charset="0"/>
                          </a:rPr>
                          <m:t>𝐰</m:t>
                        </m:r>
                      </m:e>
                    </m:d>
                    <m:r>
                      <a:rPr lang="en-US" b="0" i="0" smtClean="0">
                        <a:latin typeface="Cambria Math" panose="02040503050406030204" pitchFamily="18" charset="0"/>
                      </a:rPr>
                      <m:t>)</m:t>
                    </m:r>
                    <m:r>
                      <m:rPr>
                        <m:sty m:val="p"/>
                      </m:rPr>
                      <a:rPr lang="en-US" smtClean="0">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𝑞</m:t>
                        </m:r>
                      </m:e>
                    </m:acc>
                    <m:d>
                      <m:dPr>
                        <m:ctrlPr>
                          <a:rPr lang="en-US" i="1">
                            <a:solidFill>
                              <a:srgbClr val="C00000"/>
                            </a:solidFill>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𝐴</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b="1">
                            <a:solidFill>
                              <a:srgbClr val="C00000"/>
                            </a:solidFill>
                            <a:latin typeface="Cambria Math" panose="02040503050406030204" pitchFamily="18" charset="0"/>
                          </a:rPr>
                          <m:t>𝐰</m:t>
                        </m:r>
                      </m:e>
                    </m:d>
                  </m:oMath>
                </a14:m>
                <a:endParaRPr lang="en-US" dirty="0"/>
              </a:p>
              <a:p>
                <a:r>
                  <a:rPr lang="en-US" dirty="0"/>
                  <a:t>(Optional) linear function approximation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𝑇</m:t>
                        </m:r>
                      </m:sup>
                    </m:sSup>
                    <m:r>
                      <a:rPr lang="en-US" b="1" i="0">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176FDCF7-BF81-4761-A1E4-B7DDB2B418E2}"/>
                  </a:ext>
                </a:extLst>
              </p:cNvPr>
              <p:cNvSpPr>
                <a:spLocks noGrp="1" noRot="1" noChangeAspect="1" noMove="1" noResize="1" noEditPoints="1" noAdjustHandles="1" noChangeArrowheads="1" noChangeShapeType="1" noTextEdit="1"/>
              </p:cNvSpPr>
              <p:nvPr>
                <p:ph idx="1"/>
              </p:nvPr>
            </p:nvSpPr>
            <p:spPr>
              <a:xfrm>
                <a:off x="152400" y="1022688"/>
                <a:ext cx="9172128" cy="5835312"/>
              </a:xfrm>
              <a:blipFill>
                <a:blip r:embed="rId3"/>
                <a:stretch>
                  <a:fillRect l="-731" t="-1776"/>
                </a:stretch>
              </a:blipFill>
            </p:spPr>
            <p:txBody>
              <a:bodyPr/>
              <a:lstStyle/>
              <a:p>
                <a:r>
                  <a:rPr lang="en-SE">
                    <a:noFill/>
                  </a:rPr>
                  <a:t> </a:t>
                </a:r>
              </a:p>
            </p:txBody>
          </p:sp>
        </mc:Fallback>
      </mc:AlternateContent>
    </p:spTree>
    <p:extLst>
      <p:ext uri="{BB962C8B-B14F-4D97-AF65-F5344CB8AC3E}">
        <p14:creationId xmlns:p14="http://schemas.microsoft.com/office/powerpoint/2010/main" val="365473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F4CA-5862-44EE-AE02-8911BEF604C7}"/>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2B7ADE97-C6CC-4470-B768-4407C93E933C}"/>
              </a:ext>
            </a:extLst>
          </p:cNvPr>
          <p:cNvSpPr>
            <a:spLocks noGrp="1"/>
          </p:cNvSpPr>
          <p:nvPr>
            <p:ph idx="1"/>
          </p:nvPr>
        </p:nvSpPr>
        <p:spPr/>
        <p:txBody>
          <a:bodyPr/>
          <a:lstStyle/>
          <a:p>
            <a:r>
              <a:rPr lang="en-US" dirty="0">
                <a:solidFill>
                  <a:srgbClr val="C00000"/>
                </a:solidFill>
              </a:rPr>
              <a:t>Monte Carlo Methods</a:t>
            </a:r>
          </a:p>
          <a:p>
            <a:r>
              <a:rPr lang="en-US" dirty="0"/>
              <a:t>TD-Learning</a:t>
            </a:r>
          </a:p>
          <a:p>
            <a:r>
              <a:rPr lang="en-US" dirty="0" err="1"/>
              <a:t>Sarsa</a:t>
            </a:r>
            <a:r>
              <a:rPr lang="en-US" dirty="0"/>
              <a:t> &amp; Q-Learning</a:t>
            </a:r>
          </a:p>
          <a:p>
            <a:r>
              <a:rPr lang="en-US" dirty="0"/>
              <a:t>Function Approximation</a:t>
            </a:r>
            <a:endParaRPr lang="en-SE" dirty="0"/>
          </a:p>
        </p:txBody>
      </p:sp>
      <p:sp>
        <p:nvSpPr>
          <p:cNvPr id="4" name="Slide Number Placeholder 3">
            <a:extLst>
              <a:ext uri="{FF2B5EF4-FFF2-40B4-BE49-F238E27FC236}">
                <a16:creationId xmlns:a16="http://schemas.microsoft.com/office/drawing/2014/main" id="{4E7889E7-380D-45F6-948B-10ADF0CFBAB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1386833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4517</TotalTime>
  <Words>9602</Words>
  <Application>Microsoft Office PowerPoint</Application>
  <PresentationFormat>On-screen Show (4:3)</PresentationFormat>
  <Paragraphs>1048</Paragraphs>
  <Slides>86</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Palatino</vt:lpstr>
      <vt:lpstr>Arial</vt:lpstr>
      <vt:lpstr>Calibri</vt:lpstr>
      <vt:lpstr>Cambria Math</vt:lpstr>
      <vt:lpstr>Default Design</vt:lpstr>
      <vt:lpstr>L7.2  Value-based RL</vt:lpstr>
      <vt:lpstr>The Big Picture</vt:lpstr>
      <vt:lpstr>Value-based RL</vt:lpstr>
      <vt:lpstr>Reinforcement Learning</vt:lpstr>
      <vt:lpstr>Characteristics of RL</vt:lpstr>
      <vt:lpstr>Model-based vs. Model-Free RL</vt:lpstr>
      <vt:lpstr>Model-Based vs. Model-Free by Analogy</vt:lpstr>
      <vt:lpstr>Model-Based vs. Model-Free Example</vt:lpstr>
      <vt:lpstr>Outline</vt:lpstr>
      <vt:lpstr>Outline: Monte Carlo Methods </vt:lpstr>
      <vt:lpstr>Monte Carlo (MC) Prediction (Policy Evaluation)</vt:lpstr>
      <vt:lpstr>MC Prediction Details</vt:lpstr>
      <vt:lpstr>Example: Computing Returns for One Episode</vt:lpstr>
      <vt:lpstr>Exploration in MC Prediction for q_π (s,a) </vt:lpstr>
      <vt:lpstr>Outline: Monte Carlo Methods </vt:lpstr>
      <vt:lpstr>Recall: Policy Iteration for Known MDP</vt:lpstr>
      <vt:lpstr>Generalized Policy Iteration with MC ES (Exploring Starts)</vt:lpstr>
      <vt:lpstr>GPI w. MC Example</vt:lpstr>
      <vt:lpstr>ϵ-Greedy as One Type Of ϵ-Soft</vt:lpstr>
      <vt:lpstr>Optimal ϵ-Soft Policy</vt:lpstr>
      <vt:lpstr>Generalized Policy Iteration with MC ϵ-soft</vt:lpstr>
      <vt:lpstr>Outline: Monte Carlo Methods </vt:lpstr>
      <vt:lpstr>On-Policy and Off-Policy</vt:lpstr>
      <vt:lpstr>Importance Sampling</vt:lpstr>
      <vt:lpstr>Importance Sampling Example</vt:lpstr>
      <vt:lpstr>Computing Weighting Factors</vt:lpstr>
      <vt:lpstr>On-Policy vs. Off-Policy MC Prediction</vt:lpstr>
      <vt:lpstr>Outline</vt:lpstr>
      <vt:lpstr>Exponential Moving Average</vt:lpstr>
      <vt:lpstr>TD Learning</vt:lpstr>
      <vt:lpstr>Update Equations: MC vs. TD</vt:lpstr>
      <vt:lpstr>Tabular TD(0)</vt:lpstr>
      <vt:lpstr>TD vs. MC: Random Walk Example</vt:lpstr>
      <vt:lpstr>Episode1 (C,r,0,D,r,0,E,r,1,T)</vt:lpstr>
      <vt:lpstr>Episode2 Pt1 (C,r,0,D,r,0,E)</vt:lpstr>
      <vt:lpstr>Episode2 Pt2 (E,l,0,D,l,0,C)</vt:lpstr>
      <vt:lpstr>Episode2 Pt3 (C,r,0,D,r,0,E)</vt:lpstr>
      <vt:lpstr>TD vs. MC: Random Walk Performance</vt:lpstr>
      <vt:lpstr>MC Prediction for MiniGW</vt:lpstr>
      <vt:lpstr>MC Prediction for MiniGW</vt:lpstr>
      <vt:lpstr>TD Learning, α=0.5</vt:lpstr>
      <vt:lpstr>TD Learning, α=0.9</vt:lpstr>
      <vt:lpstr>Backup Diagrams: MC vs. TD vs. DP</vt:lpstr>
      <vt:lpstr>MC vs. TD</vt:lpstr>
      <vt:lpstr>Outline</vt:lpstr>
      <vt:lpstr>Problems with TD Learning</vt:lpstr>
      <vt:lpstr>TD, Sarsa, Q Learning</vt:lpstr>
      <vt:lpstr>Backup Diagrams</vt:lpstr>
      <vt:lpstr>Did We Miss One Bellman Equation?</vt:lpstr>
      <vt:lpstr>Another View</vt:lpstr>
      <vt:lpstr>Sarsa</vt:lpstr>
      <vt:lpstr>QL is Off-Policy</vt:lpstr>
      <vt:lpstr>Expected Sarsa and QL</vt:lpstr>
      <vt:lpstr>Sarsa and QL</vt:lpstr>
      <vt:lpstr>Example for TD, Sarsa, QL</vt:lpstr>
      <vt:lpstr>Episodes n×(B,2,0,D,1,-100) TD</vt:lpstr>
      <vt:lpstr>Episodes n×(B,2,0,D,2, 4) TD</vt:lpstr>
      <vt:lpstr>Episodes n×(B,2,0,D,1,-100) Sarsa</vt:lpstr>
      <vt:lpstr>Episodes n×(B,2,0,D,1,-100) QL</vt:lpstr>
      <vt:lpstr>Episodes n×(B,2,0,D,2, 4) Sarsa</vt:lpstr>
      <vt:lpstr>Episodes n×(B,2,0,D,2, 4) QL</vt:lpstr>
      <vt:lpstr>Convergence</vt:lpstr>
      <vt:lpstr>Example 6.6: Cliff Walking</vt:lpstr>
      <vt:lpstr>Model-Based RL</vt:lpstr>
      <vt:lpstr>Two Types of Models</vt:lpstr>
      <vt:lpstr>Random-sample one-step tabular Q-planning</vt:lpstr>
      <vt:lpstr>Dyna-Q: Integrated Planning, Acting, and Learning</vt:lpstr>
      <vt:lpstr>Dyna-Q Maze Example</vt:lpstr>
      <vt:lpstr>PowerPoint Presentation</vt:lpstr>
      <vt:lpstr>Prioritized Sweeping</vt:lpstr>
      <vt:lpstr>Planning w. Inaccurate Model</vt:lpstr>
      <vt:lpstr>Dyna-Q+</vt:lpstr>
      <vt:lpstr>Tabular Methods Summary</vt:lpstr>
      <vt:lpstr>Outline</vt:lpstr>
      <vt:lpstr>Q Learning vs. DQN</vt:lpstr>
      <vt:lpstr>Function Approximations of Value Functions</vt:lpstr>
      <vt:lpstr>Mean Squared Error</vt:lpstr>
      <vt:lpstr>Gradient Descent (for General Function)</vt:lpstr>
      <vt:lpstr>Stochastic Gradient Descent (SGD)</vt:lpstr>
      <vt:lpstr>Gradient Monte Carlo</vt:lpstr>
      <vt:lpstr>Semi-Gradient TD(0)</vt:lpstr>
      <vt:lpstr>TD vs. Supervised Learning</vt:lpstr>
      <vt:lpstr>TD w. Linear Function Approximation</vt:lpstr>
      <vt:lpstr>Tabular TD is a Special Case of Linear TD</vt:lpstr>
      <vt:lpstr>CH10 On-policy Control with Approximation</vt:lpstr>
      <vt:lpstr>Action Value Function Update Equations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290</cp:revision>
  <dcterms:created xsi:type="dcterms:W3CDTF">2020-05-13T19:01:03Z</dcterms:created>
  <dcterms:modified xsi:type="dcterms:W3CDTF">2021-05-20T18:46:07Z</dcterms:modified>
</cp:coreProperties>
</file>